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Lst>
  <p:notesMasterIdLst>
    <p:notesMasterId r:id="rId55"/>
  </p:notesMasterIdLst>
  <p:handoutMasterIdLst>
    <p:handoutMasterId r:id="rId56"/>
  </p:handoutMasterIdLst>
  <p:sldIdLst>
    <p:sldId id="257" r:id="rId2"/>
    <p:sldId id="260" r:id="rId3"/>
    <p:sldId id="282" r:id="rId4"/>
    <p:sldId id="259" r:id="rId5"/>
    <p:sldId id="285" r:id="rId6"/>
    <p:sldId id="286" r:id="rId7"/>
    <p:sldId id="287" r:id="rId8"/>
    <p:sldId id="291" r:id="rId9"/>
    <p:sldId id="298" r:id="rId10"/>
    <p:sldId id="258" r:id="rId11"/>
    <p:sldId id="262" r:id="rId12"/>
    <p:sldId id="327" r:id="rId13"/>
    <p:sldId id="261" r:id="rId14"/>
    <p:sldId id="264" r:id="rId15"/>
    <p:sldId id="289" r:id="rId16"/>
    <p:sldId id="297" r:id="rId17"/>
    <p:sldId id="270" r:id="rId18"/>
    <p:sldId id="292" r:id="rId19"/>
    <p:sldId id="300" r:id="rId20"/>
    <p:sldId id="301" r:id="rId21"/>
    <p:sldId id="302" r:id="rId22"/>
    <p:sldId id="303" r:id="rId23"/>
    <p:sldId id="304" r:id="rId24"/>
    <p:sldId id="305" r:id="rId25"/>
    <p:sldId id="306" r:id="rId26"/>
    <p:sldId id="308" r:id="rId27"/>
    <p:sldId id="307" r:id="rId28"/>
    <p:sldId id="309" r:id="rId29"/>
    <p:sldId id="310" r:id="rId30"/>
    <p:sldId id="311" r:id="rId31"/>
    <p:sldId id="312" r:id="rId32"/>
    <p:sldId id="334" r:id="rId33"/>
    <p:sldId id="316" r:id="rId34"/>
    <p:sldId id="293" r:id="rId35"/>
    <p:sldId id="328" r:id="rId36"/>
    <p:sldId id="295" r:id="rId37"/>
    <p:sldId id="321" r:id="rId38"/>
    <p:sldId id="329" r:id="rId39"/>
    <p:sldId id="330" r:id="rId40"/>
    <p:sldId id="323" r:id="rId41"/>
    <p:sldId id="331" r:id="rId42"/>
    <p:sldId id="294" r:id="rId43"/>
    <p:sldId id="332" r:id="rId44"/>
    <p:sldId id="333" r:id="rId45"/>
    <p:sldId id="319" r:id="rId46"/>
    <p:sldId id="275" r:id="rId47"/>
    <p:sldId id="326" r:id="rId48"/>
    <p:sldId id="288" r:id="rId49"/>
    <p:sldId id="277" r:id="rId50"/>
    <p:sldId id="290" r:id="rId51"/>
    <p:sldId id="296" r:id="rId52"/>
    <p:sldId id="324" r:id="rId53"/>
    <p:sldId id="32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4FD1"/>
    <a:srgbClr val="1F4E79"/>
    <a:srgbClr val="2F5597"/>
    <a:srgbClr val="FFFFFF"/>
    <a:srgbClr val="859CC2"/>
    <a:srgbClr val="EF63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51" autoAdjust="0"/>
    <p:restoredTop sz="94660"/>
  </p:normalViewPr>
  <p:slideViewPr>
    <p:cSldViewPr snapToGrid="0">
      <p:cViewPr varScale="1">
        <p:scale>
          <a:sx n="85" d="100"/>
          <a:sy n="85" d="100"/>
        </p:scale>
        <p:origin x="92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A91A0523" userId="2aeabbef-7092-4db5-b336-636ae156f2d9" providerId="ADAL" clId="{AB273232-D9A9-4EE1-9AAD-8C513A0A99D7}"/>
    <pc:docChg chg="undo custSel modSld">
      <pc:chgData name="20A91A0523" userId="2aeabbef-7092-4db5-b336-636ae156f2d9" providerId="ADAL" clId="{AB273232-D9A9-4EE1-9AAD-8C513A0A99D7}" dt="2024-03-31T05:40:36.574" v="31" actId="1036"/>
      <pc:docMkLst>
        <pc:docMk/>
      </pc:docMkLst>
      <pc:sldChg chg="addSp delSp modSp mod">
        <pc:chgData name="20A91A0523" userId="2aeabbef-7092-4db5-b336-636ae156f2d9" providerId="ADAL" clId="{AB273232-D9A9-4EE1-9AAD-8C513A0A99D7}" dt="2024-03-31T05:37:06.771" v="18" actId="14100"/>
        <pc:sldMkLst>
          <pc:docMk/>
          <pc:sldMk cId="3861148949" sldId="264"/>
        </pc:sldMkLst>
        <pc:spChg chg="mod">
          <ac:chgData name="20A91A0523" userId="2aeabbef-7092-4db5-b336-636ae156f2d9" providerId="ADAL" clId="{AB273232-D9A9-4EE1-9AAD-8C513A0A99D7}" dt="2024-03-31T05:36:20.925" v="12" actId="1035"/>
          <ac:spMkLst>
            <pc:docMk/>
            <pc:sldMk cId="3861148949" sldId="264"/>
            <ac:spMk id="8" creationId="{D1E724D5-522D-9324-C533-7C12A05042BF}"/>
          </ac:spMkLst>
        </pc:spChg>
        <pc:picChg chg="add mod modCrop">
          <ac:chgData name="20A91A0523" userId="2aeabbef-7092-4db5-b336-636ae156f2d9" providerId="ADAL" clId="{AB273232-D9A9-4EE1-9AAD-8C513A0A99D7}" dt="2024-03-31T05:37:06.771" v="18" actId="14100"/>
          <ac:picMkLst>
            <pc:docMk/>
            <pc:sldMk cId="3861148949" sldId="264"/>
            <ac:picMk id="5" creationId="{98D9AA7C-F329-96D5-C8EE-5B2EB617E61F}"/>
          </ac:picMkLst>
        </pc:picChg>
        <pc:picChg chg="del">
          <ac:chgData name="20A91A0523" userId="2aeabbef-7092-4db5-b336-636ae156f2d9" providerId="ADAL" clId="{AB273232-D9A9-4EE1-9AAD-8C513A0A99D7}" dt="2024-03-31T05:35:56.615" v="0" actId="478"/>
          <ac:picMkLst>
            <pc:docMk/>
            <pc:sldMk cId="3861148949" sldId="264"/>
            <ac:picMk id="10" creationId="{8C4EC4FA-C51E-5FF7-5531-4FD8897B7B7D}"/>
          </ac:picMkLst>
        </pc:picChg>
      </pc:sldChg>
      <pc:sldChg chg="modSp mod">
        <pc:chgData name="20A91A0523" userId="2aeabbef-7092-4db5-b336-636ae156f2d9" providerId="ADAL" clId="{AB273232-D9A9-4EE1-9AAD-8C513A0A99D7}" dt="2024-03-31T05:37:24.886" v="19" actId="123"/>
        <pc:sldMkLst>
          <pc:docMk/>
          <pc:sldMk cId="0" sldId="282"/>
        </pc:sldMkLst>
        <pc:spChg chg="mod">
          <ac:chgData name="20A91A0523" userId="2aeabbef-7092-4db5-b336-636ae156f2d9" providerId="ADAL" clId="{AB273232-D9A9-4EE1-9AAD-8C513A0A99D7}" dt="2024-03-31T05:37:24.886" v="19" actId="123"/>
          <ac:spMkLst>
            <pc:docMk/>
            <pc:sldMk cId="0" sldId="282"/>
            <ac:spMk id="4" creationId="{546CFF84-2050-1B6B-B1A8-2A205E3FCED3}"/>
          </ac:spMkLst>
        </pc:spChg>
      </pc:sldChg>
      <pc:sldChg chg="modSp mod">
        <pc:chgData name="20A91A0523" userId="2aeabbef-7092-4db5-b336-636ae156f2d9" providerId="ADAL" clId="{AB273232-D9A9-4EE1-9AAD-8C513A0A99D7}" dt="2024-03-31T05:40:36.574" v="31" actId="1036"/>
        <pc:sldMkLst>
          <pc:docMk/>
          <pc:sldMk cId="3146786731" sldId="288"/>
        </pc:sldMkLst>
        <pc:spChg chg="mod">
          <ac:chgData name="20A91A0523" userId="2aeabbef-7092-4db5-b336-636ae156f2d9" providerId="ADAL" clId="{AB273232-D9A9-4EE1-9AAD-8C513A0A99D7}" dt="2024-03-31T05:40:36.574" v="31" actId="1036"/>
          <ac:spMkLst>
            <pc:docMk/>
            <pc:sldMk cId="3146786731" sldId="288"/>
            <ac:spMk id="2" creationId="{FC29A838-7A11-4426-9FCF-178A8D30188A}"/>
          </ac:spMkLst>
        </pc:spChg>
        <pc:graphicFrameChg chg="mod modGraphic">
          <ac:chgData name="20A91A0523" userId="2aeabbef-7092-4db5-b336-636ae156f2d9" providerId="ADAL" clId="{AB273232-D9A9-4EE1-9AAD-8C513A0A99D7}" dt="2024-03-31T05:40:33.251" v="29" actId="1036"/>
          <ac:graphicFrameMkLst>
            <pc:docMk/>
            <pc:sldMk cId="3146786731" sldId="288"/>
            <ac:graphicFrameMk id="4" creationId="{0D7BB46D-FAFF-A078-E3C6-173646689E28}"/>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339B57-5227-C4A5-46A6-E912F993E2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BE2AE4C-D802-CA05-0AD0-09932A806A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554FE8-979B-4097-B58B-3B34DE34AD14}" type="datetimeFigureOut">
              <a:rPr lang="en-IN" smtClean="0"/>
              <a:pPr/>
              <a:t>31-03-2024</a:t>
            </a:fld>
            <a:endParaRPr lang="en-IN"/>
          </a:p>
        </p:txBody>
      </p:sp>
      <p:sp>
        <p:nvSpPr>
          <p:cNvPr id="4" name="Footer Placeholder 3">
            <a:extLst>
              <a:ext uri="{FF2B5EF4-FFF2-40B4-BE49-F238E27FC236}">
                <a16:creationId xmlns:a16="http://schemas.microsoft.com/office/drawing/2014/main" id="{8B355C9A-2BB6-46D5-803D-09080C8C8B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02F1EA5-6B47-9E44-6DC9-617AFA6258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4F0917-29A2-4096-9B68-2DD58514A331}" type="slidenum">
              <a:rPr lang="en-IN" smtClean="0"/>
              <a:pPr/>
              <a:t>‹#›</a:t>
            </a:fld>
            <a:endParaRPr lang="en-IN"/>
          </a:p>
        </p:txBody>
      </p:sp>
    </p:spTree>
    <p:extLst>
      <p:ext uri="{BB962C8B-B14F-4D97-AF65-F5344CB8AC3E}">
        <p14:creationId xmlns:p14="http://schemas.microsoft.com/office/powerpoint/2010/main" val="7477953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D0624-3986-4E25-993E-926261A23C37}" type="datetimeFigureOut">
              <a:rPr lang="en-IN" smtClean="0"/>
              <a:pPr/>
              <a:t>31-03-2024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5C402-5196-425B-9371-C16671CE36AE}" type="slidenum">
              <a:rPr lang="en-IN" smtClean="0"/>
              <a:pPr/>
              <a:t>‹#›</a:t>
            </a:fld>
            <a:endParaRPr lang="en-IN"/>
          </a:p>
        </p:txBody>
      </p:sp>
    </p:spTree>
    <p:extLst>
      <p:ext uri="{BB962C8B-B14F-4D97-AF65-F5344CB8AC3E}">
        <p14:creationId xmlns:p14="http://schemas.microsoft.com/office/powerpoint/2010/main" val="7832952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45A5-7B5F-4EF7-B9E4-2260269DA8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4A96E0-27D8-4C45-ABBC-A4717FD5BC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D01198-69E7-4D72-8CE8-0B3BE6EE0AD8}"/>
              </a:ext>
            </a:extLst>
          </p:cNvPr>
          <p:cNvSpPr>
            <a:spLocks noGrp="1"/>
          </p:cNvSpPr>
          <p:nvPr>
            <p:ph type="dt" sz="half" idx="10"/>
          </p:nvPr>
        </p:nvSpPr>
        <p:spPr/>
        <p:txBody>
          <a:bodyPr/>
          <a:lstStyle/>
          <a:p>
            <a:fld id="{7F91E5B8-815A-4E38-8B26-504FB8B27E5B}" type="datetime2">
              <a:rPr lang="en-IN" smtClean="0"/>
              <a:pPr/>
              <a:t>Sunday, 31 March 2024</a:t>
            </a:fld>
            <a:endParaRPr lang="en-IN"/>
          </a:p>
        </p:txBody>
      </p:sp>
      <p:sp>
        <p:nvSpPr>
          <p:cNvPr id="5" name="Footer Placeholder 4">
            <a:extLst>
              <a:ext uri="{FF2B5EF4-FFF2-40B4-BE49-F238E27FC236}">
                <a16:creationId xmlns:a16="http://schemas.microsoft.com/office/drawing/2014/main" id="{9F61E6B2-E3E4-4394-AE05-A86D2F1B2518}"/>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2E94A86C-1A3E-4AC9-AA7B-683E3533ECFE}"/>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246479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499D0-1CF8-49E6-8838-A58EF4FAF5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03EAB5-610A-44C9-8C7B-5F820FB3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0D3BD3-A2BE-46A6-B256-96268C014129}"/>
              </a:ext>
            </a:extLst>
          </p:cNvPr>
          <p:cNvSpPr>
            <a:spLocks noGrp="1"/>
          </p:cNvSpPr>
          <p:nvPr>
            <p:ph type="dt" sz="half" idx="10"/>
          </p:nvPr>
        </p:nvSpPr>
        <p:spPr/>
        <p:txBody>
          <a:bodyPr/>
          <a:lstStyle/>
          <a:p>
            <a:fld id="{0A57AF4B-3383-447E-BEFE-56D3A8861B83}" type="datetime2">
              <a:rPr lang="en-IN" smtClean="0"/>
              <a:pPr/>
              <a:t>Sunday, 31 March 2024</a:t>
            </a:fld>
            <a:endParaRPr lang="en-IN"/>
          </a:p>
        </p:txBody>
      </p:sp>
      <p:sp>
        <p:nvSpPr>
          <p:cNvPr id="5" name="Footer Placeholder 4">
            <a:extLst>
              <a:ext uri="{FF2B5EF4-FFF2-40B4-BE49-F238E27FC236}">
                <a16:creationId xmlns:a16="http://schemas.microsoft.com/office/drawing/2014/main" id="{89DB0509-3AE4-44AB-9DFE-3E5883FEB311}"/>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604F25B7-4F7D-485C-ACE9-9ABFD9198E55}"/>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4002530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530236-CBB7-4DB8-A2E7-A88D1C13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1F14D0-6169-4840-A770-7C75F92AE8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2DDA28-39CC-4D0C-9153-7774AA3DD77B}"/>
              </a:ext>
            </a:extLst>
          </p:cNvPr>
          <p:cNvSpPr>
            <a:spLocks noGrp="1"/>
          </p:cNvSpPr>
          <p:nvPr>
            <p:ph type="dt" sz="half" idx="10"/>
          </p:nvPr>
        </p:nvSpPr>
        <p:spPr/>
        <p:txBody>
          <a:bodyPr/>
          <a:lstStyle/>
          <a:p>
            <a:fld id="{C32A4860-51F0-4718-9CDF-73FCC375FE81}" type="datetime2">
              <a:rPr lang="en-IN" smtClean="0"/>
              <a:pPr/>
              <a:t>Sunday, 31 March 2024</a:t>
            </a:fld>
            <a:endParaRPr lang="en-IN"/>
          </a:p>
        </p:txBody>
      </p:sp>
      <p:sp>
        <p:nvSpPr>
          <p:cNvPr id="5" name="Footer Placeholder 4">
            <a:extLst>
              <a:ext uri="{FF2B5EF4-FFF2-40B4-BE49-F238E27FC236}">
                <a16:creationId xmlns:a16="http://schemas.microsoft.com/office/drawing/2014/main" id="{0BC19AE3-9B78-4630-9396-C2645DBE1C70}"/>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5F15EF14-3F77-4FD3-ABED-542B848BD624}"/>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3031659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6D84300C-CA4D-4274-9AAF-4325ED330A9D}" type="datetime2">
              <a:rPr lang="en-IN" smtClean="0"/>
              <a:pPr/>
              <a:t>Sunday, 31 March 2024</a:t>
            </a:fld>
            <a:endParaRPr lang="en-IN"/>
          </a:p>
        </p:txBody>
      </p:sp>
      <p:sp>
        <p:nvSpPr>
          <p:cNvPr id="5" name="Footer Placeholder 4"/>
          <p:cNvSpPr>
            <a:spLocks noGrp="1"/>
          </p:cNvSpPr>
          <p:nvPr>
            <p:ph type="ftr" sz="quarter" idx="11"/>
          </p:nvPr>
        </p:nvSpPr>
        <p:spPr>
          <a:xfrm>
            <a:off x="4165600" y="6356351"/>
            <a:ext cx="7547024" cy="365125"/>
          </a:xfrm>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p:cNvSpPr>
            <a:spLocks noGrp="1"/>
          </p:cNvSpPr>
          <p:nvPr>
            <p:ph type="sldNum" sz="quarter" idx="12"/>
          </p:nvPr>
        </p:nvSpPr>
        <p:spPr/>
        <p:txBody>
          <a:bodyPr/>
          <a:lstStyle/>
          <a:p>
            <a:fld id="{AE5629FF-3FC9-4ED2-8167-F1E9CD28EC76}" type="slidenum">
              <a:rPr lang="en-IN" smtClean="0"/>
              <a:pPr/>
              <a:t>‹#›</a:t>
            </a:fld>
            <a:endParaRPr lang="en-IN"/>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27061"/>
            <a:ext cx="1862765" cy="1397074"/>
          </a:xfrm>
          <a:prstGeom prst="rect">
            <a:avLst/>
          </a:prstGeom>
        </p:spPr>
      </p:pic>
      <p:sp>
        <p:nvSpPr>
          <p:cNvPr id="8" name="TextBox 7"/>
          <p:cNvSpPr txBox="1"/>
          <p:nvPr userDrawn="1"/>
        </p:nvSpPr>
        <p:spPr>
          <a:xfrm>
            <a:off x="7248129" y="449794"/>
            <a:ext cx="3095719" cy="369332"/>
          </a:xfrm>
          <a:prstGeom prst="rect">
            <a:avLst/>
          </a:prstGeom>
          <a:noFill/>
        </p:spPr>
        <p:txBody>
          <a:bodyPr wrap="none" rtlCol="0">
            <a:spAutoFit/>
          </a:bodyPr>
          <a:lstStyle/>
          <a:p>
            <a:r>
              <a:rPr lang="en-US" sz="1800" b="0" dirty="0">
                <a:solidFill>
                  <a:srgbClr val="00B0F0"/>
                </a:solidFill>
                <a:latin typeface="Times New Roman" panose="02020603050405020304" pitchFamily="18" charset="0"/>
                <a:cs typeface="Times New Roman" panose="02020603050405020304" pitchFamily="18" charset="0"/>
              </a:rPr>
              <a:t>Aditya Engineering College(A)</a:t>
            </a:r>
          </a:p>
        </p:txBody>
      </p:sp>
      <p:sp>
        <p:nvSpPr>
          <p:cNvPr id="10" name="Content Placeholder 9"/>
          <p:cNvSpPr>
            <a:spLocks noGrp="1"/>
          </p:cNvSpPr>
          <p:nvPr>
            <p:ph sz="quarter" idx="13"/>
          </p:nvPr>
        </p:nvSpPr>
        <p:spPr>
          <a:xfrm>
            <a:off x="8112125" y="6597650"/>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89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FC78B319-1F61-4A23-AE50-7A72BCB184A7}" type="datetime2">
              <a:rPr lang="en-IN" smtClean="0"/>
              <a:pPr/>
              <a:t>Sunday, 31 March 2024</a:t>
            </a:fld>
            <a:endParaRPr lang="en-IN"/>
          </a:p>
        </p:txBody>
      </p:sp>
      <p:sp>
        <p:nvSpPr>
          <p:cNvPr id="5" name="Footer Placeholder 4"/>
          <p:cNvSpPr>
            <a:spLocks noGrp="1"/>
          </p:cNvSpPr>
          <p:nvPr>
            <p:ph type="ftr" sz="quarter" idx="11"/>
          </p:nvPr>
        </p:nvSpPr>
        <p:spPr>
          <a:xfrm>
            <a:off x="4165600" y="6356351"/>
            <a:ext cx="7547024" cy="365125"/>
          </a:xfrm>
        </p:spPr>
        <p:txBody>
          <a:bodyPr/>
          <a:lstStyle/>
          <a:p>
            <a:r>
              <a:rPr lang="en-US"/>
              <a:t>Batch-No 9    Audio-to-Sign Conversion and Hand Gesture Recognition with an Air board For Deaf And Dumb using Deep Learning approach</a:t>
            </a:r>
            <a:endParaRPr lang="en-IN"/>
          </a:p>
        </p:txBody>
      </p:sp>
      <p:sp>
        <p:nvSpPr>
          <p:cNvPr id="6" name="Slide Number Placeholder 5"/>
          <p:cNvSpPr>
            <a:spLocks noGrp="1"/>
          </p:cNvSpPr>
          <p:nvPr>
            <p:ph type="sldNum" sz="quarter" idx="12"/>
          </p:nvPr>
        </p:nvSpPr>
        <p:spPr/>
        <p:txBody>
          <a:bodyPr/>
          <a:lstStyle/>
          <a:p>
            <a:fld id="{AE5629FF-3FC9-4ED2-8167-F1E9CD28EC76}" type="slidenum">
              <a:rPr lang="en-IN" smtClean="0"/>
              <a:pPr/>
              <a:t>‹#›</a:t>
            </a:fld>
            <a:endParaRPr lang="en-IN"/>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27061"/>
            <a:ext cx="1862765" cy="1397074"/>
          </a:xfrm>
          <a:prstGeom prst="rect">
            <a:avLst/>
          </a:prstGeom>
        </p:spPr>
      </p:pic>
      <p:sp>
        <p:nvSpPr>
          <p:cNvPr id="8" name="TextBox 7"/>
          <p:cNvSpPr txBox="1"/>
          <p:nvPr userDrawn="1"/>
        </p:nvSpPr>
        <p:spPr>
          <a:xfrm>
            <a:off x="7248129" y="449794"/>
            <a:ext cx="3095719" cy="369332"/>
          </a:xfrm>
          <a:prstGeom prst="rect">
            <a:avLst/>
          </a:prstGeom>
          <a:noFill/>
        </p:spPr>
        <p:txBody>
          <a:bodyPr wrap="none" rtlCol="0">
            <a:spAutoFit/>
          </a:bodyPr>
          <a:lstStyle/>
          <a:p>
            <a:r>
              <a:rPr lang="en-US" sz="1800" b="0" dirty="0">
                <a:solidFill>
                  <a:srgbClr val="00B0F0"/>
                </a:solidFill>
                <a:latin typeface="Times New Roman" panose="02020603050405020304" pitchFamily="18" charset="0"/>
                <a:cs typeface="Times New Roman" panose="02020603050405020304" pitchFamily="18" charset="0"/>
              </a:rPr>
              <a:t>Aditya Engineering College(A)</a:t>
            </a:r>
          </a:p>
        </p:txBody>
      </p:sp>
      <p:sp>
        <p:nvSpPr>
          <p:cNvPr id="10" name="Content Placeholder 9"/>
          <p:cNvSpPr>
            <a:spLocks noGrp="1"/>
          </p:cNvSpPr>
          <p:nvPr>
            <p:ph sz="quarter" idx="13"/>
          </p:nvPr>
        </p:nvSpPr>
        <p:spPr>
          <a:xfrm>
            <a:off x="8112125" y="6597650"/>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877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018A3101-DF2F-4EB0-A2BF-7648E8DA2284}" type="datetime2">
              <a:rPr lang="en-IN" smtClean="0"/>
              <a:pPr/>
              <a:t>Sunday, 31 March 2024</a:t>
            </a:fld>
            <a:endParaRPr lang="en-IN"/>
          </a:p>
        </p:txBody>
      </p:sp>
      <p:sp>
        <p:nvSpPr>
          <p:cNvPr id="5" name="Footer Placeholder 4"/>
          <p:cNvSpPr>
            <a:spLocks noGrp="1"/>
          </p:cNvSpPr>
          <p:nvPr>
            <p:ph type="ftr" sz="quarter" idx="11"/>
          </p:nvPr>
        </p:nvSpPr>
        <p:spPr>
          <a:xfrm>
            <a:off x="4165600" y="6356351"/>
            <a:ext cx="7547024" cy="365125"/>
          </a:xfrm>
        </p:spPr>
        <p:txBody>
          <a:bodyPr/>
          <a:lstStyle/>
          <a:p>
            <a:r>
              <a:rPr lang="en-US"/>
              <a:t>Batch-No 9    Audio-to-Sign Conversion and Hand Gesture Recognition with an Air board For Deaf And Dumb using Deep Learning approach</a:t>
            </a:r>
            <a:endParaRPr lang="en-IN"/>
          </a:p>
        </p:txBody>
      </p:sp>
      <p:sp>
        <p:nvSpPr>
          <p:cNvPr id="6" name="Slide Number Placeholder 5"/>
          <p:cNvSpPr>
            <a:spLocks noGrp="1"/>
          </p:cNvSpPr>
          <p:nvPr>
            <p:ph type="sldNum" sz="quarter" idx="12"/>
          </p:nvPr>
        </p:nvSpPr>
        <p:spPr/>
        <p:txBody>
          <a:bodyPr/>
          <a:lstStyle/>
          <a:p>
            <a:fld id="{AE5629FF-3FC9-4ED2-8167-F1E9CD28EC76}" type="slidenum">
              <a:rPr lang="en-IN" smtClean="0"/>
              <a:pPr/>
              <a:t>‹#›</a:t>
            </a:fld>
            <a:endParaRPr lang="en-IN"/>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27061"/>
            <a:ext cx="1862765" cy="1397074"/>
          </a:xfrm>
          <a:prstGeom prst="rect">
            <a:avLst/>
          </a:prstGeom>
        </p:spPr>
      </p:pic>
      <p:sp>
        <p:nvSpPr>
          <p:cNvPr id="8" name="TextBox 7"/>
          <p:cNvSpPr txBox="1"/>
          <p:nvPr userDrawn="1"/>
        </p:nvSpPr>
        <p:spPr>
          <a:xfrm>
            <a:off x="7248129" y="449794"/>
            <a:ext cx="3095719" cy="369332"/>
          </a:xfrm>
          <a:prstGeom prst="rect">
            <a:avLst/>
          </a:prstGeom>
          <a:noFill/>
        </p:spPr>
        <p:txBody>
          <a:bodyPr wrap="none" rtlCol="0">
            <a:spAutoFit/>
          </a:bodyPr>
          <a:lstStyle/>
          <a:p>
            <a:r>
              <a:rPr lang="en-US" sz="1800" b="0" dirty="0">
                <a:solidFill>
                  <a:srgbClr val="00B0F0"/>
                </a:solidFill>
                <a:latin typeface="Times New Roman" panose="02020603050405020304" pitchFamily="18" charset="0"/>
                <a:cs typeface="Times New Roman" panose="02020603050405020304" pitchFamily="18" charset="0"/>
              </a:rPr>
              <a:t>Aditya Engineering College(A)</a:t>
            </a:r>
          </a:p>
        </p:txBody>
      </p:sp>
      <p:sp>
        <p:nvSpPr>
          <p:cNvPr id="10" name="Content Placeholder 9"/>
          <p:cNvSpPr>
            <a:spLocks noGrp="1"/>
          </p:cNvSpPr>
          <p:nvPr>
            <p:ph sz="quarter" idx="13"/>
          </p:nvPr>
        </p:nvSpPr>
        <p:spPr>
          <a:xfrm>
            <a:off x="8112125" y="6597650"/>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88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D9896-55AD-4912-A198-0E0B3ECCA6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22F05B-B7AB-484E-83F0-6243933BC4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6558E0-8E50-418D-BD58-0F650944FE72}"/>
              </a:ext>
            </a:extLst>
          </p:cNvPr>
          <p:cNvSpPr>
            <a:spLocks noGrp="1"/>
          </p:cNvSpPr>
          <p:nvPr>
            <p:ph type="dt" sz="half" idx="10"/>
          </p:nvPr>
        </p:nvSpPr>
        <p:spPr/>
        <p:txBody>
          <a:bodyPr/>
          <a:lstStyle/>
          <a:p>
            <a:fld id="{B9BCAB11-3DA4-4B79-8E2B-8E8542533AF7}" type="datetime2">
              <a:rPr lang="en-IN" smtClean="0"/>
              <a:pPr/>
              <a:t>Sunday, 31 March 2024</a:t>
            </a:fld>
            <a:endParaRPr lang="en-IN"/>
          </a:p>
        </p:txBody>
      </p:sp>
      <p:sp>
        <p:nvSpPr>
          <p:cNvPr id="5" name="Footer Placeholder 4">
            <a:extLst>
              <a:ext uri="{FF2B5EF4-FFF2-40B4-BE49-F238E27FC236}">
                <a16:creationId xmlns:a16="http://schemas.microsoft.com/office/drawing/2014/main" id="{D9E94E8D-6AF5-466E-A051-B0045F4B06A8}"/>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29EBD97C-DA41-41EF-8888-8355FF93E4E6}"/>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584549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8A13-FA80-4C87-8077-D0AE0C91DD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FC8376-93D6-4247-B0E5-21C5567E6C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6E2289-35BA-41C1-8512-5F01CCC0E4DF}"/>
              </a:ext>
            </a:extLst>
          </p:cNvPr>
          <p:cNvSpPr>
            <a:spLocks noGrp="1"/>
          </p:cNvSpPr>
          <p:nvPr>
            <p:ph type="dt" sz="half" idx="10"/>
          </p:nvPr>
        </p:nvSpPr>
        <p:spPr/>
        <p:txBody>
          <a:bodyPr/>
          <a:lstStyle/>
          <a:p>
            <a:fld id="{A08FC07E-2D7B-4436-A0EB-F860A1881313}" type="datetime2">
              <a:rPr lang="en-IN" smtClean="0"/>
              <a:pPr/>
              <a:t>Sunday, 31 March 2024</a:t>
            </a:fld>
            <a:endParaRPr lang="en-IN"/>
          </a:p>
        </p:txBody>
      </p:sp>
      <p:sp>
        <p:nvSpPr>
          <p:cNvPr id="5" name="Footer Placeholder 4">
            <a:extLst>
              <a:ext uri="{FF2B5EF4-FFF2-40B4-BE49-F238E27FC236}">
                <a16:creationId xmlns:a16="http://schemas.microsoft.com/office/drawing/2014/main" id="{7CF93CD1-28AA-4708-9F80-E1E186717742}"/>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5C4BE7FF-96A6-49CD-8647-6DF23D25A36C}"/>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100776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74AB-C716-4357-B5EB-99A0A96210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562656-19BE-4ECA-B9FE-9CD0F7D660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2AED90-D70F-43B6-9B37-8C4C1929F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3D0D148-C663-42DD-B9E4-2213817E35BD}"/>
              </a:ext>
            </a:extLst>
          </p:cNvPr>
          <p:cNvSpPr>
            <a:spLocks noGrp="1"/>
          </p:cNvSpPr>
          <p:nvPr>
            <p:ph type="dt" sz="half" idx="10"/>
          </p:nvPr>
        </p:nvSpPr>
        <p:spPr/>
        <p:txBody>
          <a:bodyPr/>
          <a:lstStyle/>
          <a:p>
            <a:fld id="{81FB9C76-DFC9-4614-9CF8-A645381E91EF}" type="datetime2">
              <a:rPr lang="en-IN" smtClean="0"/>
              <a:pPr/>
              <a:t>Sunday, 31 March 2024</a:t>
            </a:fld>
            <a:endParaRPr lang="en-IN"/>
          </a:p>
        </p:txBody>
      </p:sp>
      <p:sp>
        <p:nvSpPr>
          <p:cNvPr id="6" name="Footer Placeholder 5">
            <a:extLst>
              <a:ext uri="{FF2B5EF4-FFF2-40B4-BE49-F238E27FC236}">
                <a16:creationId xmlns:a16="http://schemas.microsoft.com/office/drawing/2014/main" id="{2DD99840-8DFD-4FCC-8309-EE3F61392B74}"/>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7" name="Slide Number Placeholder 6">
            <a:extLst>
              <a:ext uri="{FF2B5EF4-FFF2-40B4-BE49-F238E27FC236}">
                <a16:creationId xmlns:a16="http://schemas.microsoft.com/office/drawing/2014/main" id="{D6622494-BD65-4953-A72A-88ABE8B0E0DA}"/>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1992939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8952C-3C58-4E57-9F2B-09E1D95790D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C57660-408C-4EFF-9C1A-8EE6217589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1B6CB-43A3-4A3C-9287-3C1A256C84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EFB8F0C-2879-4B83-9810-DDE5C6EB2D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8E1884-0CC8-4ACD-AE80-D90546059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3C157D-F5F4-43CE-82DF-D6705A05F0B2}"/>
              </a:ext>
            </a:extLst>
          </p:cNvPr>
          <p:cNvSpPr>
            <a:spLocks noGrp="1"/>
          </p:cNvSpPr>
          <p:nvPr>
            <p:ph type="dt" sz="half" idx="10"/>
          </p:nvPr>
        </p:nvSpPr>
        <p:spPr/>
        <p:txBody>
          <a:bodyPr/>
          <a:lstStyle/>
          <a:p>
            <a:fld id="{BC1B4D4D-AC7C-4FD3-9D6A-05C22F9A0908}" type="datetime2">
              <a:rPr lang="en-IN" smtClean="0"/>
              <a:pPr/>
              <a:t>Sunday, 31 March 2024</a:t>
            </a:fld>
            <a:endParaRPr lang="en-IN"/>
          </a:p>
        </p:txBody>
      </p:sp>
      <p:sp>
        <p:nvSpPr>
          <p:cNvPr id="8" name="Footer Placeholder 7">
            <a:extLst>
              <a:ext uri="{FF2B5EF4-FFF2-40B4-BE49-F238E27FC236}">
                <a16:creationId xmlns:a16="http://schemas.microsoft.com/office/drawing/2014/main" id="{9830932B-A67C-4D79-B816-D9A67682A8E1}"/>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9" name="Slide Number Placeholder 8">
            <a:extLst>
              <a:ext uri="{FF2B5EF4-FFF2-40B4-BE49-F238E27FC236}">
                <a16:creationId xmlns:a16="http://schemas.microsoft.com/office/drawing/2014/main" id="{F44E57BC-0234-4197-8A92-14F49A95F112}"/>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2494062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3695-02BA-4CB7-838F-D6B2C2B16F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C61AC5-DAE8-4DA8-827F-28D0BAE94264}"/>
              </a:ext>
            </a:extLst>
          </p:cNvPr>
          <p:cNvSpPr>
            <a:spLocks noGrp="1"/>
          </p:cNvSpPr>
          <p:nvPr>
            <p:ph type="dt" sz="half" idx="10"/>
          </p:nvPr>
        </p:nvSpPr>
        <p:spPr/>
        <p:txBody>
          <a:bodyPr/>
          <a:lstStyle/>
          <a:p>
            <a:fld id="{45D2694E-9D7C-4D58-9562-D1781B899687}" type="datetime2">
              <a:rPr lang="en-IN" smtClean="0"/>
              <a:pPr/>
              <a:t>Sunday, 31 March 2024</a:t>
            </a:fld>
            <a:endParaRPr lang="en-IN"/>
          </a:p>
        </p:txBody>
      </p:sp>
      <p:sp>
        <p:nvSpPr>
          <p:cNvPr id="4" name="Footer Placeholder 3">
            <a:extLst>
              <a:ext uri="{FF2B5EF4-FFF2-40B4-BE49-F238E27FC236}">
                <a16:creationId xmlns:a16="http://schemas.microsoft.com/office/drawing/2014/main" id="{65A5284B-E530-440F-8986-0396739C008B}"/>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5" name="Slide Number Placeholder 4">
            <a:extLst>
              <a:ext uri="{FF2B5EF4-FFF2-40B4-BE49-F238E27FC236}">
                <a16:creationId xmlns:a16="http://schemas.microsoft.com/office/drawing/2014/main" id="{196C1790-C71B-4E3D-B50B-1C571C6C7DF6}"/>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2819742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06CEAC-8870-4BC2-BC7F-646690A73F4D}"/>
              </a:ext>
            </a:extLst>
          </p:cNvPr>
          <p:cNvSpPr>
            <a:spLocks noGrp="1"/>
          </p:cNvSpPr>
          <p:nvPr>
            <p:ph type="dt" sz="half" idx="10"/>
          </p:nvPr>
        </p:nvSpPr>
        <p:spPr/>
        <p:txBody>
          <a:bodyPr/>
          <a:lstStyle/>
          <a:p>
            <a:fld id="{7D1D2E61-489E-4831-85AE-AB0CB9B3E025}" type="datetime2">
              <a:rPr lang="en-IN" smtClean="0"/>
              <a:pPr/>
              <a:t>Sunday, 31 March 2024</a:t>
            </a:fld>
            <a:endParaRPr lang="en-IN"/>
          </a:p>
        </p:txBody>
      </p:sp>
      <p:sp>
        <p:nvSpPr>
          <p:cNvPr id="3" name="Footer Placeholder 2">
            <a:extLst>
              <a:ext uri="{FF2B5EF4-FFF2-40B4-BE49-F238E27FC236}">
                <a16:creationId xmlns:a16="http://schemas.microsoft.com/office/drawing/2014/main" id="{0833973F-C295-46CD-B362-CE6B9F0D2651}"/>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4" name="Slide Number Placeholder 3">
            <a:extLst>
              <a:ext uri="{FF2B5EF4-FFF2-40B4-BE49-F238E27FC236}">
                <a16:creationId xmlns:a16="http://schemas.microsoft.com/office/drawing/2014/main" id="{D94D8338-3ED4-4A62-896A-00ABD2BEAC24}"/>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364376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926F-A305-4491-B04A-1632C475A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092874-F2FF-4E4D-BF66-4B6CA94DE3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51EFD4-3F9A-496F-8B81-B3F1EB5687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1B07B-6748-4B77-A8CC-399D88D8F6E3}"/>
              </a:ext>
            </a:extLst>
          </p:cNvPr>
          <p:cNvSpPr>
            <a:spLocks noGrp="1"/>
          </p:cNvSpPr>
          <p:nvPr>
            <p:ph type="dt" sz="half" idx="10"/>
          </p:nvPr>
        </p:nvSpPr>
        <p:spPr/>
        <p:txBody>
          <a:bodyPr/>
          <a:lstStyle/>
          <a:p>
            <a:fld id="{14CAD990-F84A-46C5-8B0A-7C0F0D0F27B2}" type="datetime2">
              <a:rPr lang="en-IN" smtClean="0"/>
              <a:pPr/>
              <a:t>Sunday, 31 March 2024</a:t>
            </a:fld>
            <a:endParaRPr lang="en-IN"/>
          </a:p>
        </p:txBody>
      </p:sp>
      <p:sp>
        <p:nvSpPr>
          <p:cNvPr id="6" name="Footer Placeholder 5">
            <a:extLst>
              <a:ext uri="{FF2B5EF4-FFF2-40B4-BE49-F238E27FC236}">
                <a16:creationId xmlns:a16="http://schemas.microsoft.com/office/drawing/2014/main" id="{5D539BCD-7F8B-4704-AA0A-82BCB575788C}"/>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7" name="Slide Number Placeholder 6">
            <a:extLst>
              <a:ext uri="{FF2B5EF4-FFF2-40B4-BE49-F238E27FC236}">
                <a16:creationId xmlns:a16="http://schemas.microsoft.com/office/drawing/2014/main" id="{41EA6655-2493-4B73-8958-A61609302960}"/>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1228230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50F8-8EF4-473F-A220-BAE64B7F4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F0989F-A314-4C44-9963-E3D76C7944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4FC234-2ED0-4224-B6E0-A8F717D63A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5DA3F-B999-42BF-87F9-CBB22DB85D97}"/>
              </a:ext>
            </a:extLst>
          </p:cNvPr>
          <p:cNvSpPr>
            <a:spLocks noGrp="1"/>
          </p:cNvSpPr>
          <p:nvPr>
            <p:ph type="dt" sz="half" idx="10"/>
          </p:nvPr>
        </p:nvSpPr>
        <p:spPr/>
        <p:txBody>
          <a:bodyPr/>
          <a:lstStyle/>
          <a:p>
            <a:fld id="{A48FA13B-96D8-4CFB-8DA7-AEE5ED51C780}" type="datetime2">
              <a:rPr lang="en-IN" smtClean="0"/>
              <a:pPr/>
              <a:t>Sunday, 31 March 2024</a:t>
            </a:fld>
            <a:endParaRPr lang="en-IN"/>
          </a:p>
        </p:txBody>
      </p:sp>
      <p:sp>
        <p:nvSpPr>
          <p:cNvPr id="6" name="Footer Placeholder 5">
            <a:extLst>
              <a:ext uri="{FF2B5EF4-FFF2-40B4-BE49-F238E27FC236}">
                <a16:creationId xmlns:a16="http://schemas.microsoft.com/office/drawing/2014/main" id="{6C53C9CD-9D7E-4C69-BE41-460EEB24EE4F}"/>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7" name="Slide Number Placeholder 6">
            <a:extLst>
              <a:ext uri="{FF2B5EF4-FFF2-40B4-BE49-F238E27FC236}">
                <a16:creationId xmlns:a16="http://schemas.microsoft.com/office/drawing/2014/main" id="{2C07E76D-E8A5-4C13-8C64-59A1132DFDBA}"/>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2069256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54373-57A0-4A5E-984A-29CFB7C4B6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9ABE3B-BF27-4910-B1AE-1ECFFDA23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A666FA-65EA-4C5F-A435-74F1100FC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98D96C-A60D-44E0-9E2A-68D6FFF1C514}" type="datetime2">
              <a:rPr lang="en-IN" smtClean="0"/>
              <a:pPr/>
              <a:t>Sunday, 31 March 2024</a:t>
            </a:fld>
            <a:endParaRPr lang="en-IN"/>
          </a:p>
        </p:txBody>
      </p:sp>
      <p:sp>
        <p:nvSpPr>
          <p:cNvPr id="5" name="Footer Placeholder 4">
            <a:extLst>
              <a:ext uri="{FF2B5EF4-FFF2-40B4-BE49-F238E27FC236}">
                <a16:creationId xmlns:a16="http://schemas.microsoft.com/office/drawing/2014/main" id="{65B6EAED-E8C5-42A0-B717-584375ABF7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249855B9-14E8-4054-9B1F-82FE5B3FD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DC74A7-8E3A-44D8-B21A-0486332C72F7}" type="slidenum">
              <a:rPr lang="en-IN" smtClean="0"/>
              <a:pPr/>
              <a:t>‹#›</a:t>
            </a:fld>
            <a:endParaRPr lang="en-IN"/>
          </a:p>
        </p:txBody>
      </p:sp>
    </p:spTree>
    <p:extLst>
      <p:ext uri="{BB962C8B-B14F-4D97-AF65-F5344CB8AC3E}">
        <p14:creationId xmlns:p14="http://schemas.microsoft.com/office/powerpoint/2010/main" val="1221569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hyperlink" Target="https://www.youtube.com/watch?v=uhtHS3-3PqQ&amp;t=4s" TargetMode="External"/><Relationship Id="rId3" Type="http://schemas.openxmlformats.org/officeDocument/2006/relationships/hyperlink" Target="https://realpython.com/build-a-chatbot-python-chatterbot/#step-2-begin-training-your-chatbot" TargetMode="External"/><Relationship Id="rId7" Type="http://schemas.openxmlformats.org/officeDocument/2006/relationships/hyperlink" Target="https://www.youtube.com/watch?v=rfHq9HVdRqw" TargetMode="External"/><Relationship Id="rId2" Type="http://schemas.openxmlformats.org/officeDocument/2006/relationships/hyperlink" Target="https://github.com/christianversloot/machine-learning-articles/blob/main/how-to-use-h5py-and-keras-to-train-with-data-from-hdf5-files.md" TargetMode="External"/><Relationship Id="rId1" Type="http://schemas.openxmlformats.org/officeDocument/2006/relationships/slideLayout" Target="../slideLayouts/slideLayout12.xml"/><Relationship Id="rId6" Type="http://schemas.openxmlformats.org/officeDocument/2006/relationships/hyperlink" Target="https://www.youtube.com/watch?v=Jzv3G5iDLvw" TargetMode="External"/><Relationship Id="rId5" Type="http://schemas.openxmlformats.org/officeDocument/2006/relationships/hyperlink" Target="https://dzone.com/articles/tracking-blue-objects-with-opencv-and-python" TargetMode="External"/><Relationship Id="rId4" Type="http://schemas.openxmlformats.org/officeDocument/2006/relationships/hyperlink" Target="https://www.tutorialspoint.com/python_text_processing/python_text_translation.htm" TargetMode="External"/><Relationship Id="rId9" Type="http://schemas.openxmlformats.org/officeDocument/2006/relationships/hyperlink" Target="https://www.geeksforgeeks.org/flask-role-based-access-contro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472" y="-1964"/>
            <a:ext cx="1168140" cy="1090471"/>
          </a:xfrm>
          <a:prstGeom prst="rect">
            <a:avLst/>
          </a:prstGeom>
        </p:spPr>
      </p:pic>
      <p:sp>
        <p:nvSpPr>
          <p:cNvPr id="8" name="TextBox 7">
            <a:extLst>
              <a:ext uri="{FF2B5EF4-FFF2-40B4-BE49-F238E27FC236}">
                <a16:creationId xmlns:a16="http://schemas.microsoft.com/office/drawing/2014/main" id="{70B2ED8A-5C89-E949-154B-369B36036CB0}"/>
              </a:ext>
            </a:extLst>
          </p:cNvPr>
          <p:cNvSpPr txBox="1"/>
          <p:nvPr/>
        </p:nvSpPr>
        <p:spPr>
          <a:xfrm>
            <a:off x="2917841" y="397050"/>
            <a:ext cx="6556030" cy="461665"/>
          </a:xfrm>
          <a:prstGeom prst="rect">
            <a:avLst/>
          </a:prstGeom>
          <a:noFill/>
        </p:spPr>
        <p:txBody>
          <a:bodyPr wrap="square" rtlCol="0">
            <a:spAutoFit/>
          </a:bodyPr>
          <a:lstStyle/>
          <a:p>
            <a:pPr algn="ctr"/>
            <a:r>
              <a:rPr lang="en-US" sz="2400" b="1" dirty="0">
                <a:solidFill>
                  <a:schemeClr val="accent5">
                    <a:lumMod val="50000"/>
                  </a:schemeClr>
                </a:solidFill>
                <a:latin typeface="Times New Roman" panose="02020603050405020304" pitchFamily="18" charset="0"/>
                <a:cs typeface="Times New Roman" panose="02020603050405020304" pitchFamily="18" charset="0"/>
              </a:rPr>
              <a:t>ADITYA ENGINEERING COLLEGE(A)</a:t>
            </a:r>
          </a:p>
        </p:txBody>
      </p:sp>
      <p:sp>
        <p:nvSpPr>
          <p:cNvPr id="11" name="Title 1">
            <a:extLst>
              <a:ext uri="{FF2B5EF4-FFF2-40B4-BE49-F238E27FC236}">
                <a16:creationId xmlns:a16="http://schemas.microsoft.com/office/drawing/2014/main" id="{589556D2-723E-9E72-7A14-FC6855E318BE}"/>
              </a:ext>
            </a:extLst>
          </p:cNvPr>
          <p:cNvSpPr txBox="1">
            <a:spLocks/>
          </p:cNvSpPr>
          <p:nvPr/>
        </p:nvSpPr>
        <p:spPr>
          <a:xfrm>
            <a:off x="713938" y="1596089"/>
            <a:ext cx="10963836" cy="5475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000" b="1" dirty="0">
                <a:latin typeface="Times New Roman" panose="02020603050405020304" pitchFamily="18" charset="0"/>
                <a:cs typeface="Times New Roman" panose="02020603050405020304" pitchFamily="18" charset="0"/>
              </a:rPr>
              <a:t>FARMER’S TOUCH: HARNESSING TECHNOLOGIES TO ENHANCE CROP PRODUCTION</a:t>
            </a:r>
            <a:endParaRPr lang="en-US" sz="2000" b="1" dirty="0">
              <a:solidFill>
                <a:schemeClr val="accent2"/>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A17A8EA-5A64-7361-ADC9-9129D6540B8F}"/>
              </a:ext>
            </a:extLst>
          </p:cNvPr>
          <p:cNvSpPr txBox="1"/>
          <p:nvPr/>
        </p:nvSpPr>
        <p:spPr>
          <a:xfrm>
            <a:off x="4969999" y="2711695"/>
            <a:ext cx="2045753" cy="477054"/>
          </a:xfrm>
          <a:prstGeom prst="rect">
            <a:avLst/>
          </a:prstGeom>
          <a:noFill/>
        </p:spPr>
        <p:txBody>
          <a:bodyPr wrap="none" rtlCol="0">
            <a:spAutoFit/>
          </a:bodyPr>
          <a:lstStyle/>
          <a:p>
            <a:r>
              <a:rPr lang="en-US" sz="2500" b="1" dirty="0">
                <a:solidFill>
                  <a:srgbClr val="0070C0"/>
                </a:solidFill>
                <a:latin typeface="Times New Roman" panose="02020603050405020304" pitchFamily="18" charset="0"/>
                <a:cs typeface="Times New Roman" panose="02020603050405020304" pitchFamily="18" charset="0"/>
              </a:rPr>
              <a:t>Batch No : 07</a:t>
            </a:r>
          </a:p>
        </p:txBody>
      </p:sp>
      <p:sp>
        <p:nvSpPr>
          <p:cNvPr id="15" name="Subtitle 2">
            <a:extLst>
              <a:ext uri="{FF2B5EF4-FFF2-40B4-BE49-F238E27FC236}">
                <a16:creationId xmlns:a16="http://schemas.microsoft.com/office/drawing/2014/main" id="{50775C66-A8B2-F592-594D-7708AC1D63BA}"/>
              </a:ext>
            </a:extLst>
          </p:cNvPr>
          <p:cNvSpPr txBox="1">
            <a:spLocks/>
          </p:cNvSpPr>
          <p:nvPr/>
        </p:nvSpPr>
        <p:spPr>
          <a:xfrm>
            <a:off x="829340" y="3963635"/>
            <a:ext cx="4832380" cy="22464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000" b="1" dirty="0">
                <a:solidFill>
                  <a:srgbClr val="92D050"/>
                </a:solidFill>
                <a:latin typeface="Times New Roman" panose="02020603050405020304" pitchFamily="18" charset="0"/>
                <a:cs typeface="Times New Roman" panose="02020603050405020304" pitchFamily="18" charset="0"/>
              </a:rPr>
              <a:t>UNDER THE GUIDANCE OF</a:t>
            </a:r>
          </a:p>
          <a:p>
            <a:pPr algn="l"/>
            <a:r>
              <a:rPr lang="en-US" sz="1800" dirty="0">
                <a:latin typeface="Times New Roman" panose="02020603050405020304" pitchFamily="18" charset="0"/>
                <a:cs typeface="Times New Roman" panose="02020603050405020304" pitchFamily="18" charset="0"/>
              </a:rPr>
              <a:t>Dr. Ravi Kishore </a:t>
            </a:r>
            <a:r>
              <a:rPr lang="en-US" sz="1800" dirty="0" err="1">
                <a:latin typeface="Times New Roman" panose="02020603050405020304" pitchFamily="18" charset="0"/>
                <a:cs typeface="Times New Roman" panose="02020603050405020304" pitchFamily="18" charset="0"/>
              </a:rPr>
              <a:t>Veluri</a:t>
            </a:r>
            <a:r>
              <a:rPr lang="en-US" sz="1800" dirty="0">
                <a:latin typeface="Times New Roman" panose="02020603050405020304" pitchFamily="18" charset="0"/>
                <a:cs typeface="Times New Roman" panose="02020603050405020304" pitchFamily="18" charset="0"/>
              </a:rPr>
              <a:t>, M. Tech, PhD</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l"/>
            <a:r>
              <a:rPr lang="en-IN" sz="1800" dirty="0">
                <a:latin typeface="Times New Roman" panose="02020603050405020304" pitchFamily="18" charset="0"/>
                <a:cs typeface="Times New Roman" panose="02020603050405020304" pitchFamily="18" charset="0"/>
              </a:rPr>
              <a:t>Computer Science and Engineering</a:t>
            </a:r>
          </a:p>
          <a:p>
            <a:pPr algn="l"/>
            <a:r>
              <a:rPr lang="en-IN" sz="1800" dirty="0">
                <a:latin typeface="Times New Roman" panose="02020603050405020304" pitchFamily="18" charset="0"/>
                <a:cs typeface="Times New Roman" panose="02020603050405020304" pitchFamily="18" charset="0"/>
              </a:rPr>
              <a:t>Aditya Engineering College (A)</a:t>
            </a:r>
          </a:p>
        </p:txBody>
      </p:sp>
      <p:sp>
        <p:nvSpPr>
          <p:cNvPr id="16" name="TextBox 15">
            <a:extLst>
              <a:ext uri="{FF2B5EF4-FFF2-40B4-BE49-F238E27FC236}">
                <a16:creationId xmlns:a16="http://schemas.microsoft.com/office/drawing/2014/main" id="{BB1D9540-E86D-5C09-EC2E-0E9D92D3323A}"/>
              </a:ext>
            </a:extLst>
          </p:cNvPr>
          <p:cNvSpPr txBox="1"/>
          <p:nvPr/>
        </p:nvSpPr>
        <p:spPr>
          <a:xfrm>
            <a:off x="6266885" y="3888371"/>
            <a:ext cx="5166804" cy="1985672"/>
          </a:xfrm>
          <a:prstGeom prst="rect">
            <a:avLst/>
          </a:prstGeom>
          <a:noFill/>
        </p:spPr>
        <p:txBody>
          <a:bodyPr wrap="square" rtlCol="0">
            <a:spAutoFit/>
          </a:bodyPr>
          <a:lstStyle/>
          <a:p>
            <a:pPr marL="540385" algn="just">
              <a:lnSpc>
                <a:spcPct val="115000"/>
              </a:lnSpc>
              <a:spcAft>
                <a:spcPts val="1000"/>
              </a:spcAft>
            </a:pPr>
            <a:r>
              <a:rPr lang="en-IN" sz="2000" b="1" dirty="0">
                <a:solidFill>
                  <a:srgbClr val="CE4FD1"/>
                </a:solidFill>
                <a:latin typeface="Times New Roman" panose="02020603050405020304" pitchFamily="18" charset="0"/>
                <a:cs typeface="Times New Roman" panose="02020603050405020304" pitchFamily="18" charset="0"/>
              </a:rPr>
              <a:t>PRESENTED BY</a:t>
            </a:r>
            <a:r>
              <a:rPr lang="en-IN" sz="2200" b="1" dirty="0">
                <a:solidFill>
                  <a:srgbClr val="CE4FD1"/>
                </a:solidFill>
                <a:latin typeface="Times New Roman" panose="02020603050405020304" pitchFamily="18" charset="0"/>
                <a:cs typeface="Times New Roman" panose="02020603050405020304" pitchFamily="18" charset="0"/>
              </a:rPr>
              <a:t>:</a:t>
            </a:r>
          </a:p>
          <a:p>
            <a:pPr marL="540385" algn="just">
              <a:lnSpc>
                <a:spcPct val="115000"/>
              </a:lnSpc>
              <a:spcAft>
                <a:spcPts val="1000"/>
              </a:spcAft>
            </a:pPr>
            <a:r>
              <a:rPr lang="en-US" sz="1400" b="1" dirty="0">
                <a:solidFill>
                  <a:srgbClr val="16365C"/>
                </a:solidFill>
                <a:effectLst/>
                <a:latin typeface="Times New Roman" panose="02020603050405020304" pitchFamily="18" charset="0"/>
                <a:ea typeface="StarSymbol"/>
                <a:cs typeface="Wingdings" panose="05000000000000000000" pitchFamily="2" charset="2"/>
              </a:rPr>
              <a:t>Mohana Siri </a:t>
            </a:r>
            <a:r>
              <a:rPr lang="en-US" sz="1400" b="1" dirty="0" err="1">
                <a:solidFill>
                  <a:srgbClr val="16365C"/>
                </a:solidFill>
                <a:effectLst/>
                <a:latin typeface="Times New Roman" panose="02020603050405020304" pitchFamily="18" charset="0"/>
                <a:ea typeface="StarSymbol"/>
                <a:cs typeface="Wingdings" panose="05000000000000000000" pitchFamily="2" charset="2"/>
              </a:rPr>
              <a:t>Vasamsetty</a:t>
            </a:r>
            <a:r>
              <a:rPr lang="en-US" sz="1400" b="1" dirty="0">
                <a:solidFill>
                  <a:srgbClr val="16365C"/>
                </a:solidFill>
                <a:effectLst/>
                <a:latin typeface="Times New Roman" panose="02020603050405020304" pitchFamily="18" charset="0"/>
                <a:ea typeface="StarSymbol"/>
                <a:cs typeface="Wingdings" panose="05000000000000000000" pitchFamily="2" charset="2"/>
              </a:rPr>
              <a:t>                      (21A95A0506)</a:t>
            </a:r>
            <a:endParaRPr lang="en-IN" sz="1400" dirty="0">
              <a:effectLst/>
              <a:latin typeface="StarSymbol"/>
              <a:ea typeface="StarSymbol"/>
              <a:cs typeface="Wingdings" panose="05000000000000000000" pitchFamily="2" charset="2"/>
            </a:endParaRPr>
          </a:p>
          <a:p>
            <a:pPr marL="540385">
              <a:lnSpc>
                <a:spcPct val="115000"/>
              </a:lnSpc>
              <a:spcAft>
                <a:spcPts val="1000"/>
              </a:spcAft>
            </a:pPr>
            <a:r>
              <a:rPr lang="en-US" sz="1400" b="1" dirty="0">
                <a:solidFill>
                  <a:srgbClr val="16365C"/>
                </a:solidFill>
                <a:latin typeface="Times New Roman" panose="02020603050405020304" pitchFamily="18" charset="0"/>
                <a:ea typeface="StarSymbol"/>
                <a:cs typeface="Wingdings" panose="05000000000000000000" pitchFamily="2" charset="2"/>
              </a:rPr>
              <a:t>Yamuna Devi </a:t>
            </a:r>
            <a:r>
              <a:rPr lang="en-US" sz="1400" b="1" dirty="0" err="1">
                <a:solidFill>
                  <a:srgbClr val="16365C"/>
                </a:solidFill>
                <a:latin typeface="Times New Roman" panose="02020603050405020304" pitchFamily="18" charset="0"/>
                <a:ea typeface="StarSymbol"/>
                <a:cs typeface="Wingdings" panose="05000000000000000000" pitchFamily="2" charset="2"/>
              </a:rPr>
              <a:t>Buradakavi</a:t>
            </a:r>
            <a:r>
              <a:rPr lang="en-US" sz="1400" b="1" dirty="0">
                <a:solidFill>
                  <a:srgbClr val="16365C"/>
                </a:solidFill>
                <a:latin typeface="Times New Roman" panose="02020603050405020304" pitchFamily="18" charset="0"/>
                <a:ea typeface="StarSymbol"/>
                <a:cs typeface="Wingdings" panose="05000000000000000000" pitchFamily="2" charset="2"/>
              </a:rPr>
              <a:t>                    (20A91A0512)</a:t>
            </a:r>
            <a:endParaRPr lang="en-IN" sz="1400" dirty="0">
              <a:latin typeface="StarSymbol"/>
              <a:ea typeface="StarSymbol"/>
              <a:cs typeface="Wingdings" panose="05000000000000000000" pitchFamily="2" charset="2"/>
            </a:endParaRPr>
          </a:p>
          <a:p>
            <a:pPr marL="540385">
              <a:lnSpc>
                <a:spcPct val="115000"/>
              </a:lnSpc>
              <a:spcAft>
                <a:spcPts val="1000"/>
              </a:spcAft>
            </a:pPr>
            <a:r>
              <a:rPr lang="en-US" sz="1400" b="1" dirty="0">
                <a:solidFill>
                  <a:srgbClr val="16365C"/>
                </a:solidFill>
                <a:latin typeface="Times New Roman" panose="02020603050405020304" pitchFamily="18" charset="0"/>
                <a:ea typeface="StarSymbol"/>
                <a:cs typeface="Wingdings" panose="05000000000000000000" pitchFamily="2" charset="2"/>
              </a:rPr>
              <a:t>Vishal </a:t>
            </a:r>
            <a:r>
              <a:rPr lang="en-US" sz="1400" b="1" dirty="0" err="1">
                <a:solidFill>
                  <a:srgbClr val="16365C"/>
                </a:solidFill>
                <a:latin typeface="Times New Roman" panose="02020603050405020304" pitchFamily="18" charset="0"/>
                <a:ea typeface="StarSymbol"/>
                <a:cs typeface="Wingdings" panose="05000000000000000000" pitchFamily="2" charset="2"/>
              </a:rPr>
              <a:t>Battula</a:t>
            </a:r>
            <a:r>
              <a:rPr lang="en-US" sz="1400" b="1" dirty="0">
                <a:solidFill>
                  <a:srgbClr val="16365C"/>
                </a:solidFill>
                <a:latin typeface="Times New Roman" panose="02020603050405020304" pitchFamily="18" charset="0"/>
                <a:ea typeface="StarSymbol"/>
                <a:cs typeface="Wingdings" panose="05000000000000000000" pitchFamily="2" charset="2"/>
              </a:rPr>
              <a:t>                                        (20A91A0506)</a:t>
            </a:r>
            <a:endParaRPr lang="en-IN" sz="1400" dirty="0">
              <a:latin typeface="StarSymbol"/>
              <a:ea typeface="StarSymbol"/>
              <a:cs typeface="Wingdings" panose="05000000000000000000" pitchFamily="2" charset="2"/>
            </a:endParaRPr>
          </a:p>
          <a:p>
            <a:pPr marL="540385">
              <a:lnSpc>
                <a:spcPct val="115000"/>
              </a:lnSpc>
              <a:spcAft>
                <a:spcPts val="1000"/>
              </a:spcAft>
            </a:pPr>
            <a:r>
              <a:rPr lang="en-US" sz="1400" b="1" dirty="0" err="1">
                <a:solidFill>
                  <a:srgbClr val="16365C"/>
                </a:solidFill>
                <a:latin typeface="Times New Roman" panose="02020603050405020304" pitchFamily="18" charset="0"/>
                <a:ea typeface="StarSymbol"/>
                <a:cs typeface="Wingdings" panose="05000000000000000000" pitchFamily="2" charset="2"/>
              </a:rPr>
              <a:t>Prahashit</a:t>
            </a:r>
            <a:r>
              <a:rPr lang="en-US" sz="1400" b="1" dirty="0">
                <a:solidFill>
                  <a:srgbClr val="16365C"/>
                </a:solidFill>
                <a:latin typeface="Times New Roman" panose="02020603050405020304" pitchFamily="18" charset="0"/>
                <a:ea typeface="StarSymbol"/>
                <a:cs typeface="Wingdings" panose="05000000000000000000" pitchFamily="2" charset="2"/>
              </a:rPr>
              <a:t> </a:t>
            </a:r>
            <a:r>
              <a:rPr lang="en-US" sz="1400" b="1" dirty="0" err="1">
                <a:solidFill>
                  <a:srgbClr val="16365C"/>
                </a:solidFill>
                <a:latin typeface="Times New Roman" panose="02020603050405020304" pitchFamily="18" charset="0"/>
                <a:ea typeface="StarSymbol"/>
                <a:cs typeface="Wingdings" panose="05000000000000000000" pitchFamily="2" charset="2"/>
              </a:rPr>
              <a:t>Jayanthy</a:t>
            </a:r>
            <a:r>
              <a:rPr lang="en-US" sz="1400" b="1" dirty="0">
                <a:solidFill>
                  <a:srgbClr val="16365C"/>
                </a:solidFill>
                <a:latin typeface="Times New Roman" panose="02020603050405020304" pitchFamily="18" charset="0"/>
                <a:ea typeface="StarSymbol"/>
                <a:cs typeface="Wingdings" panose="05000000000000000000" pitchFamily="2" charset="2"/>
              </a:rPr>
              <a:t>                                 (20A91A0523)</a:t>
            </a:r>
            <a:endParaRPr lang="en-IN" sz="1400" dirty="0">
              <a:latin typeface="StarSymbol"/>
              <a:ea typeface="StarSymbol"/>
              <a:cs typeface="Wingdings" panose="05000000000000000000" pitchFamily="2" charset="2"/>
            </a:endParaRPr>
          </a:p>
        </p:txBody>
      </p:sp>
      <p:sp>
        <p:nvSpPr>
          <p:cNvPr id="2" name="Title 1">
            <a:extLst>
              <a:ext uri="{FF2B5EF4-FFF2-40B4-BE49-F238E27FC236}">
                <a16:creationId xmlns:a16="http://schemas.microsoft.com/office/drawing/2014/main" id="{EA596106-76EE-D2DA-DF58-077820B44F80}"/>
              </a:ext>
            </a:extLst>
          </p:cNvPr>
          <p:cNvSpPr txBox="1">
            <a:spLocks/>
          </p:cNvSpPr>
          <p:nvPr/>
        </p:nvSpPr>
        <p:spPr>
          <a:xfrm>
            <a:off x="784967" y="612418"/>
            <a:ext cx="10963836" cy="9342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DEPARTMENT OF COMPUTER SCIENCE AND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30229" y="1004682"/>
            <a:ext cx="8229600" cy="850045"/>
          </a:xfrm>
        </p:spPr>
        <p:txBody>
          <a:bodyPr>
            <a:normAutofit/>
          </a:bodyPr>
          <a:lstStyle/>
          <a:p>
            <a:pPr algn="l"/>
            <a:r>
              <a:rPr lang="en-IN" sz="2300" b="1" dirty="0">
                <a:solidFill>
                  <a:schemeClr val="accent1">
                    <a:lumMod val="75000"/>
                  </a:schemeClr>
                </a:solidFill>
                <a:latin typeface="Californian FB" panose="0207040306080B030204" pitchFamily="18" charset="0"/>
                <a:cs typeface="Times New Roman" panose="02020603050405020304" pitchFamily="18" charset="0"/>
              </a:rPr>
              <a:t>Existing Systems:</a:t>
            </a:r>
          </a:p>
        </p:txBody>
      </p:sp>
      <p:sp>
        <p:nvSpPr>
          <p:cNvPr id="3" name="Content Placeholder 2"/>
          <p:cNvSpPr>
            <a:spLocks noGrp="1"/>
          </p:cNvSpPr>
          <p:nvPr>
            <p:ph idx="1"/>
          </p:nvPr>
        </p:nvSpPr>
        <p:spPr>
          <a:xfrm>
            <a:off x="838200" y="1709145"/>
            <a:ext cx="10397952" cy="1454211"/>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The existing system i.e., </a:t>
            </a:r>
            <a:r>
              <a:rPr lang="en-US" sz="1800" b="1" dirty="0" err="1">
                <a:latin typeface="Times New Roman" panose="02020603050405020304" pitchFamily="18" charset="0"/>
                <a:cs typeface="Times New Roman" panose="02020603050405020304" pitchFamily="18" charset="0"/>
              </a:rPr>
              <a:t>CommonLand</a:t>
            </a:r>
            <a:r>
              <a:rPr lang="en-US" sz="1800" dirty="0">
                <a:latin typeface="Times New Roman" panose="02020603050405020304" pitchFamily="18" charset="0"/>
                <a:cs typeface="Times New Roman" panose="02020603050405020304" pitchFamily="18" charset="0"/>
              </a:rPr>
              <a:t> website which works with the partners for restoration from the ground up. This </a:t>
            </a:r>
            <a:r>
              <a:rPr lang="en-US" sz="1800" b="0" i="0" dirty="0">
                <a:solidFill>
                  <a:srgbClr val="000000"/>
                </a:solidFill>
                <a:effectLst/>
                <a:latin typeface="Times New Roman" panose="02020603050405020304" pitchFamily="18" charset="0"/>
                <a:cs typeface="Times New Roman" panose="02020603050405020304" pitchFamily="18" charset="0"/>
              </a:rPr>
              <a:t>collaborate with a diverse range of partners to restore landscapes across the world.</a:t>
            </a:r>
          </a:p>
          <a:p>
            <a:pPr algn="just">
              <a:lnSpc>
                <a:spcPct val="150000"/>
              </a:lnSpc>
            </a:pPr>
            <a:r>
              <a:rPr lang="en-US" sz="1800" dirty="0">
                <a:solidFill>
                  <a:srgbClr val="000000"/>
                </a:solidFill>
                <a:latin typeface="Times New Roman" panose="02020603050405020304" pitchFamily="18" charset="0"/>
                <a:cs typeface="Times New Roman" panose="02020603050405020304" pitchFamily="18" charset="0"/>
              </a:rPr>
              <a:t>The </a:t>
            </a:r>
            <a:r>
              <a:rPr lang="en-US" sz="1800" b="1" dirty="0" err="1">
                <a:solidFill>
                  <a:srgbClr val="000000"/>
                </a:solidFill>
                <a:latin typeface="Times New Roman" panose="02020603050405020304" pitchFamily="18" charset="0"/>
                <a:cs typeface="Times New Roman" panose="02020603050405020304" pitchFamily="18" charset="0"/>
              </a:rPr>
              <a:t>Cropin’s</a:t>
            </a:r>
            <a:r>
              <a:rPr lang="en-US" sz="1800" dirty="0">
                <a:solidFill>
                  <a:srgbClr val="000000"/>
                </a:solidFill>
                <a:latin typeface="Times New Roman" panose="02020603050405020304" pitchFamily="18" charset="0"/>
                <a:cs typeface="Times New Roman" panose="02020603050405020304" pitchFamily="18" charset="0"/>
              </a:rPr>
              <a:t> suite of products enables various stakeholders in the </a:t>
            </a:r>
            <a:r>
              <a:rPr lang="en-US" sz="1800" dirty="0" err="1">
                <a:solidFill>
                  <a:srgbClr val="000000"/>
                </a:solidFill>
                <a:latin typeface="Times New Roman" panose="02020603050405020304" pitchFamily="18" charset="0"/>
                <a:cs typeface="Times New Roman" panose="02020603050405020304" pitchFamily="18" charset="0"/>
              </a:rPr>
              <a:t>agri</a:t>
            </a:r>
            <a:r>
              <a:rPr lang="en-US" sz="1800" dirty="0">
                <a:solidFill>
                  <a:srgbClr val="000000"/>
                </a:solidFill>
                <a:latin typeface="Times New Roman" panose="02020603050405020304" pitchFamily="18" charset="0"/>
                <a:cs typeface="Times New Roman" panose="02020603050405020304" pitchFamily="18" charset="0"/>
              </a:rPr>
              <a:t>-ecosystem, including financial services providers, to adopt and drive digital strategy across their agricultural operations.</a:t>
            </a:r>
            <a:endParaRPr lang="en-IN" sz="20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AE5629FF-3FC9-4ED2-8167-F1E9CD28EC76}" type="slidenum">
              <a:rPr lang="en-IN" smtClean="0"/>
              <a:pPr/>
              <a:t>10</a:t>
            </a:fld>
            <a:endParaRPr lang="en-IN"/>
          </a:p>
        </p:txBody>
      </p:sp>
      <p:sp>
        <p:nvSpPr>
          <p:cNvPr id="10" name="TextBox 9">
            <a:extLst>
              <a:ext uri="{FF2B5EF4-FFF2-40B4-BE49-F238E27FC236}">
                <a16:creationId xmlns:a16="http://schemas.microsoft.com/office/drawing/2014/main" id="{CC406DDE-487B-BC06-2297-DDC70770E3B6}"/>
              </a:ext>
            </a:extLst>
          </p:cNvPr>
          <p:cNvSpPr txBox="1"/>
          <p:nvPr/>
        </p:nvSpPr>
        <p:spPr>
          <a:xfrm>
            <a:off x="630229" y="3753126"/>
            <a:ext cx="6094520" cy="41088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300" b="1" i="0" u="none" strike="noStrike" kern="1200" cap="none" spc="0" normalizeH="0" baseline="0" noProof="0" dirty="0">
                <a:ln>
                  <a:noFill/>
                </a:ln>
                <a:solidFill>
                  <a:schemeClr val="accent1">
                    <a:lumMod val="75000"/>
                  </a:schemeClr>
                </a:solidFill>
                <a:effectLst/>
                <a:uLnTx/>
                <a:uFillTx/>
                <a:latin typeface="Californian FB" panose="0207040306080B030204" pitchFamily="18" charset="0"/>
                <a:cs typeface="Times New Roman" panose="02020603050405020304" pitchFamily="18" charset="0"/>
              </a:rPr>
              <a:t>Disadvantages:</a:t>
            </a:r>
          </a:p>
        </p:txBody>
      </p:sp>
      <p:sp>
        <p:nvSpPr>
          <p:cNvPr id="11" name="Content Placeholder 2">
            <a:extLst>
              <a:ext uri="{FF2B5EF4-FFF2-40B4-BE49-F238E27FC236}">
                <a16:creationId xmlns:a16="http://schemas.microsoft.com/office/drawing/2014/main" id="{CF2FADA4-AA7E-E931-4B04-2CB567ACB393}"/>
              </a:ext>
            </a:extLst>
          </p:cNvPr>
          <p:cNvSpPr txBox="1">
            <a:spLocks/>
          </p:cNvSpPr>
          <p:nvPr/>
        </p:nvSpPr>
        <p:spPr>
          <a:xfrm>
            <a:off x="838200" y="4195287"/>
            <a:ext cx="10397952" cy="20007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solidFill>
                  <a:srgbClr val="000000"/>
                </a:solidFill>
                <a:latin typeface="Times New Roman" panose="02020603050405020304" pitchFamily="18" charset="0"/>
                <a:cs typeface="Times New Roman" panose="02020603050405020304" pitchFamily="18" charset="0"/>
              </a:rPr>
              <a:t>Though these websites mainly focuses on agriculture and economy, the strategies involves only in making soil and landscape of the crop much better. </a:t>
            </a:r>
          </a:p>
          <a:p>
            <a:pPr algn="just">
              <a:lnSpc>
                <a:spcPct val="100000"/>
              </a:lnSpc>
            </a:pPr>
            <a:r>
              <a:rPr lang="en-US" sz="1800" dirty="0">
                <a:solidFill>
                  <a:srgbClr val="000000"/>
                </a:solidFill>
                <a:latin typeface="Times New Roman" panose="02020603050405020304" pitchFamily="18" charset="0"/>
                <a:cs typeface="Times New Roman" panose="02020603050405020304" pitchFamily="18" charset="0"/>
              </a:rPr>
              <a:t>The websites doesn’t give any climatic conditions crop growth and doesn’t involved in the recent technologies that can automate the requirements according to the user.</a:t>
            </a:r>
          </a:p>
          <a:p>
            <a:pPr algn="just">
              <a:lnSpc>
                <a:spcPct val="100000"/>
              </a:lnSpc>
            </a:pPr>
            <a:r>
              <a:rPr lang="en-US" sz="1800" dirty="0">
                <a:solidFill>
                  <a:srgbClr val="000000"/>
                </a:solidFill>
                <a:latin typeface="Times New Roman" panose="02020603050405020304" pitchFamily="18" charset="0"/>
                <a:cs typeface="Times New Roman" panose="02020603050405020304" pitchFamily="18" charset="0"/>
              </a:rPr>
              <a:t>The main disadvantage is not user convenient, i.e., the user may be illiterate to understand the language. There is a language barrier to the user and websites.</a:t>
            </a:r>
            <a:endParaRPr lang="en-IN" sz="2000" dirty="0">
              <a:solidFill>
                <a:schemeClr val="tx2"/>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BC7E9D64-68AC-B651-E615-9EA19F52C7A3}"/>
              </a:ext>
            </a:extLst>
          </p:cNvPr>
          <p:cNvSpPr txBox="1">
            <a:spLocks/>
          </p:cNvSpPr>
          <p:nvPr/>
        </p:nvSpPr>
        <p:spPr>
          <a:xfrm>
            <a:off x="838200" y="2852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1">
                    <a:lumMod val="75000"/>
                  </a:schemeClr>
                </a:solidFill>
                <a:latin typeface="Book Antiqua" panose="02040602050305030304" pitchFamily="18" charset="0"/>
                <a:cs typeface="Times New Roman" pitchFamily="18" charset="0"/>
              </a:rPr>
              <a:t>EXISTING SYSTEMS &amp; DISADVANTAGES</a:t>
            </a:r>
          </a:p>
        </p:txBody>
      </p:sp>
      <p:sp>
        <p:nvSpPr>
          <p:cNvPr id="9" name="Date Placeholder 10">
            <a:extLst>
              <a:ext uri="{FF2B5EF4-FFF2-40B4-BE49-F238E27FC236}">
                <a16:creationId xmlns:a16="http://schemas.microsoft.com/office/drawing/2014/main" id="{63D6E06E-B04C-3450-F019-361F52A96F37}"/>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4" name="Footer Placeholder 10">
            <a:extLst>
              <a:ext uri="{FF2B5EF4-FFF2-40B4-BE49-F238E27FC236}">
                <a16:creationId xmlns:a16="http://schemas.microsoft.com/office/drawing/2014/main" id="{D3BDACC8-2F74-8A6E-4E70-05B58A43C819}"/>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514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47457" y="1130410"/>
            <a:ext cx="8229600" cy="727717"/>
          </a:xfrm>
        </p:spPr>
        <p:txBody>
          <a:bodyPr>
            <a:normAutofit/>
          </a:bodyPr>
          <a:lstStyle/>
          <a:p>
            <a:pPr algn="l"/>
            <a:r>
              <a:rPr lang="en-IN" sz="2300" b="1" dirty="0">
                <a:solidFill>
                  <a:schemeClr val="accent1">
                    <a:lumMod val="75000"/>
                  </a:schemeClr>
                </a:solidFill>
                <a:latin typeface="Californian FB" panose="0207040306080B030204" pitchFamily="18" charset="0"/>
                <a:cs typeface="Times New Roman" panose="02020603050405020304" pitchFamily="18" charset="0"/>
              </a:rPr>
              <a:t>Proposed System:</a:t>
            </a:r>
          </a:p>
        </p:txBody>
      </p:sp>
      <p:sp>
        <p:nvSpPr>
          <p:cNvPr id="3" name="Content Placeholder 2"/>
          <p:cNvSpPr>
            <a:spLocks noGrp="1"/>
          </p:cNvSpPr>
          <p:nvPr>
            <p:ph idx="1"/>
          </p:nvPr>
        </p:nvSpPr>
        <p:spPr>
          <a:xfrm>
            <a:off x="547457" y="1872548"/>
            <a:ext cx="11097086" cy="4400931"/>
          </a:xfrm>
        </p:spPr>
        <p:txBody>
          <a:bodyPr>
            <a:noAutofit/>
          </a:bodyPr>
          <a:lstStyle/>
          <a:p>
            <a:pPr algn="just">
              <a:lnSpc>
                <a:spcPct val="150000"/>
              </a:lnSpc>
            </a:pPr>
            <a:r>
              <a:rPr lang="en-US" sz="1800" b="0" i="0" dirty="0">
                <a:solidFill>
                  <a:srgbClr val="0D0D0D"/>
                </a:solidFill>
                <a:effectLst/>
                <a:latin typeface="Times New Roman" panose="02020603050405020304" pitchFamily="18" charset="0"/>
                <a:cs typeface="Times New Roman" panose="02020603050405020304" pitchFamily="18" charset="0"/>
              </a:rPr>
              <a:t>We seek to provide customers and gardening enthusiasts with comprehensive guidance on the necessary precautions and measures required to achieve optimal yields in their gardens. Users will have access to personalized assistance through a chatbot, offering tailored recommendations and insights to help them effectively maintain their gardens and achieve successful yields but also offer flexibility to users, facilitating seamless and efficient operations.</a:t>
            </a:r>
          </a:p>
          <a:p>
            <a:pPr algn="just">
              <a:lnSpc>
                <a:spcPct val="150000"/>
              </a:lnSpc>
            </a:pPr>
            <a:r>
              <a:rPr lang="en-US" sz="1800" b="0" i="0" dirty="0">
                <a:solidFill>
                  <a:srgbClr val="0D0D0D"/>
                </a:solidFill>
                <a:effectLst/>
                <a:latin typeface="Times New Roman" panose="02020603050405020304" pitchFamily="18" charset="0"/>
                <a:cs typeface="Times New Roman" panose="02020603050405020304" pitchFamily="18" charset="0"/>
              </a:rPr>
              <a:t>It delineates a robust technological framework that seamlessly integrates full-stack web development and cutting-edge machine learning algorithms. Notably, the inclusion of a distinctive translation feature enhances user interaction and fosters a conducive environment for learning.</a:t>
            </a:r>
          </a:p>
          <a:p>
            <a:pPr algn="just">
              <a:lnSpc>
                <a:spcPct val="150000"/>
              </a:lnSpc>
            </a:pPr>
            <a:r>
              <a:rPr lang="en-US" sz="1800" b="0" i="0" dirty="0">
                <a:solidFill>
                  <a:srgbClr val="0D0D0D"/>
                </a:solidFill>
                <a:effectLst/>
                <a:latin typeface="Times New Roman" panose="02020603050405020304" pitchFamily="18" charset="0"/>
                <a:cs typeface="Times New Roman" panose="02020603050405020304" pitchFamily="18" charset="0"/>
              </a:rPr>
              <a:t>This objective is advanced through the integration of additional features into the web application, such as the Translator and API functionalities.</a:t>
            </a:r>
          </a:p>
        </p:txBody>
      </p:sp>
      <p:sp>
        <p:nvSpPr>
          <p:cNvPr id="8" name="Slide Number Placeholder 7"/>
          <p:cNvSpPr>
            <a:spLocks noGrp="1"/>
          </p:cNvSpPr>
          <p:nvPr>
            <p:ph type="sldNum" sz="quarter" idx="12"/>
          </p:nvPr>
        </p:nvSpPr>
        <p:spPr/>
        <p:txBody>
          <a:bodyPr/>
          <a:lstStyle/>
          <a:p>
            <a:fld id="{AE5629FF-3FC9-4ED2-8167-F1E9CD28EC76}" type="slidenum">
              <a:rPr lang="en-IN" smtClean="0"/>
              <a:pPr/>
              <a:t>11</a:t>
            </a:fld>
            <a:endParaRPr lang="en-IN"/>
          </a:p>
        </p:txBody>
      </p:sp>
      <p:sp>
        <p:nvSpPr>
          <p:cNvPr id="6" name="Title 1">
            <a:extLst>
              <a:ext uri="{FF2B5EF4-FFF2-40B4-BE49-F238E27FC236}">
                <a16:creationId xmlns:a16="http://schemas.microsoft.com/office/drawing/2014/main" id="{C5AC8E00-6E4E-C7F9-9B48-B187AEB71C86}"/>
              </a:ext>
            </a:extLst>
          </p:cNvPr>
          <p:cNvSpPr txBox="1">
            <a:spLocks/>
          </p:cNvSpPr>
          <p:nvPr/>
        </p:nvSpPr>
        <p:spPr>
          <a:xfrm>
            <a:off x="2616323" y="584521"/>
            <a:ext cx="6533225" cy="6240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300" b="1" dirty="0">
                <a:solidFill>
                  <a:schemeClr val="accent1">
                    <a:lumMod val="75000"/>
                  </a:schemeClr>
                </a:solidFill>
                <a:latin typeface="Book Antiqua" panose="02040602050305030304" pitchFamily="18" charset="0"/>
                <a:cs typeface="Times New Roman" pitchFamily="18" charset="0"/>
              </a:rPr>
              <a:t>PROPOSED SYSTEM &amp; ADVANTAGES</a:t>
            </a:r>
          </a:p>
        </p:txBody>
      </p:sp>
      <p:sp>
        <p:nvSpPr>
          <p:cNvPr id="9" name="Date Placeholder 10">
            <a:extLst>
              <a:ext uri="{FF2B5EF4-FFF2-40B4-BE49-F238E27FC236}">
                <a16:creationId xmlns:a16="http://schemas.microsoft.com/office/drawing/2014/main" id="{32662777-EABC-37E0-6615-0110F1DB8351}"/>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4" name="Footer Placeholder 10">
            <a:extLst>
              <a:ext uri="{FF2B5EF4-FFF2-40B4-BE49-F238E27FC236}">
                <a16:creationId xmlns:a16="http://schemas.microsoft.com/office/drawing/2014/main" id="{2DBE4AE8-6732-2522-0BFB-879A2DBC5233}"/>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3812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47457" y="1026716"/>
            <a:ext cx="8229600" cy="727717"/>
          </a:xfrm>
        </p:spPr>
        <p:txBody>
          <a:bodyPr>
            <a:normAutofit/>
          </a:bodyPr>
          <a:lstStyle/>
          <a:p>
            <a:pPr algn="l"/>
            <a:r>
              <a:rPr lang="en-IN" sz="2300" b="1" dirty="0">
                <a:solidFill>
                  <a:schemeClr val="accent1">
                    <a:lumMod val="75000"/>
                  </a:schemeClr>
                </a:solidFill>
                <a:latin typeface="Californian FB" panose="0207040306080B030204" pitchFamily="18" charset="0"/>
                <a:cs typeface="Times New Roman" panose="02020603050405020304" pitchFamily="18" charset="0"/>
              </a:rPr>
              <a:t>Advantages:</a:t>
            </a:r>
          </a:p>
        </p:txBody>
      </p:sp>
      <p:sp>
        <p:nvSpPr>
          <p:cNvPr id="3" name="Content Placeholder 2"/>
          <p:cNvSpPr>
            <a:spLocks noGrp="1"/>
          </p:cNvSpPr>
          <p:nvPr>
            <p:ph idx="1"/>
          </p:nvPr>
        </p:nvSpPr>
        <p:spPr>
          <a:xfrm>
            <a:off x="547457" y="1627433"/>
            <a:ext cx="11097086" cy="4400931"/>
          </a:xfrm>
        </p:spPr>
        <p:txBody>
          <a:bodyPr>
            <a:noAutofit/>
          </a:bodyPr>
          <a:lstStyle/>
          <a:p>
            <a:pPr algn="just">
              <a:lnSpc>
                <a:spcPct val="150000"/>
              </a:lnSpc>
            </a:pPr>
            <a:r>
              <a:rPr lang="en-US" sz="1800" b="1" i="0" dirty="0">
                <a:solidFill>
                  <a:srgbClr val="0D0D0D"/>
                </a:solidFill>
                <a:effectLst/>
                <a:latin typeface="Times New Roman" panose="02020603050405020304" pitchFamily="18" charset="0"/>
                <a:cs typeface="Times New Roman" panose="02020603050405020304" pitchFamily="18" charset="0"/>
              </a:rPr>
              <a:t>Comprehensive Approach: </a:t>
            </a:r>
            <a:r>
              <a:rPr lang="en-US" sz="1800" b="0" i="0" dirty="0">
                <a:solidFill>
                  <a:srgbClr val="0D0D0D"/>
                </a:solidFill>
                <a:effectLst/>
                <a:latin typeface="Times New Roman" panose="02020603050405020304" pitchFamily="18" charset="0"/>
                <a:cs typeface="Times New Roman" panose="02020603050405020304" pitchFamily="18" charset="0"/>
              </a:rPr>
              <a:t>By focusing on both agriculture and economy, the project ensures a holistic approach to crop cultivation. It goes beyond merely improving soil and landscape conditions, considering various factors that impact crop growth and economic viability.</a:t>
            </a:r>
          </a:p>
          <a:p>
            <a:pPr algn="just">
              <a:lnSpc>
                <a:spcPct val="150000"/>
              </a:lnSpc>
            </a:pPr>
            <a:r>
              <a:rPr lang="en-US" sz="1800" b="1" i="0" dirty="0">
                <a:solidFill>
                  <a:srgbClr val="0D0D0D"/>
                </a:solidFill>
                <a:effectLst/>
                <a:latin typeface="Times New Roman" panose="02020603050405020304" pitchFamily="18" charset="0"/>
                <a:cs typeface="Times New Roman" panose="02020603050405020304" pitchFamily="18" charset="0"/>
              </a:rPr>
              <a:t>Integration of Advanced Technologies: </a:t>
            </a:r>
            <a:r>
              <a:rPr lang="en-US" sz="1800" b="0" i="0" dirty="0">
                <a:solidFill>
                  <a:srgbClr val="0D0D0D"/>
                </a:solidFill>
                <a:effectLst/>
                <a:latin typeface="Times New Roman" panose="02020603050405020304" pitchFamily="18" charset="0"/>
                <a:cs typeface="Times New Roman" panose="02020603050405020304" pitchFamily="18" charset="0"/>
              </a:rPr>
              <a:t>Unlike existing websites, this project incorporates recent technological advancements, such as automation features, to streamline the cultivation process. This integration enhances efficiency and accuracy, ultimately leading to improved yields and resource utilization.</a:t>
            </a:r>
          </a:p>
          <a:p>
            <a:pPr algn="just">
              <a:lnSpc>
                <a:spcPct val="150000"/>
              </a:lnSpc>
            </a:pPr>
            <a:r>
              <a:rPr lang="en-US" sz="1800" b="1" i="0" dirty="0">
                <a:solidFill>
                  <a:srgbClr val="0D0D0D"/>
                </a:solidFill>
                <a:effectLst/>
                <a:latin typeface="Times New Roman" panose="02020603050405020304" pitchFamily="18" charset="0"/>
                <a:cs typeface="Times New Roman" panose="02020603050405020304" pitchFamily="18" charset="0"/>
              </a:rPr>
              <a:t>Enhanced Accessibility: </a:t>
            </a:r>
            <a:r>
              <a:rPr lang="en-US" sz="1800" b="0" i="0" dirty="0">
                <a:solidFill>
                  <a:srgbClr val="0D0D0D"/>
                </a:solidFill>
                <a:effectLst/>
                <a:latin typeface="Times New Roman" panose="02020603050405020304" pitchFamily="18" charset="0"/>
                <a:cs typeface="Times New Roman" panose="02020603050405020304" pitchFamily="18" charset="0"/>
              </a:rPr>
              <a:t>The inclusion of a Translator feature addresses the language barrier, making the platform accessible to users regardless of their literacy level or language proficiency. </a:t>
            </a:r>
          </a:p>
          <a:p>
            <a:pPr algn="just">
              <a:lnSpc>
                <a:spcPct val="150000"/>
              </a:lnSpc>
            </a:pPr>
            <a:r>
              <a:rPr lang="en-US" sz="1800" b="1" i="0" dirty="0">
                <a:solidFill>
                  <a:srgbClr val="0D0D0D"/>
                </a:solidFill>
                <a:effectLst/>
                <a:latin typeface="Times New Roman" panose="02020603050405020304" pitchFamily="18" charset="0"/>
                <a:cs typeface="Times New Roman" panose="02020603050405020304" pitchFamily="18" charset="0"/>
              </a:rPr>
              <a:t>Secured and Flexible: </a:t>
            </a:r>
            <a:r>
              <a:rPr lang="en-US" sz="1800" dirty="0">
                <a:solidFill>
                  <a:srgbClr val="0D0D0D"/>
                </a:solidFill>
                <a:latin typeface="Times New Roman" panose="02020603050405020304" pitchFamily="18" charset="0"/>
                <a:cs typeface="Times New Roman" panose="02020603050405020304" pitchFamily="18" charset="0"/>
              </a:rPr>
              <a:t>W</a:t>
            </a:r>
            <a:r>
              <a:rPr lang="en-US" sz="1800" b="0" i="0" dirty="0">
                <a:solidFill>
                  <a:srgbClr val="0D0D0D"/>
                </a:solidFill>
                <a:effectLst/>
                <a:latin typeface="Times New Roman" panose="02020603050405020304" pitchFamily="18" charset="0"/>
                <a:cs typeface="Times New Roman" panose="02020603050405020304" pitchFamily="18" charset="0"/>
              </a:rPr>
              <a:t>e are using the API which provides the security and flexibility to the website and improves the navigation of the each page. The Flask API provides the simplicity and responsive feature to the website. </a:t>
            </a:r>
          </a:p>
        </p:txBody>
      </p:sp>
      <p:sp>
        <p:nvSpPr>
          <p:cNvPr id="8" name="Slide Number Placeholder 7"/>
          <p:cNvSpPr>
            <a:spLocks noGrp="1"/>
          </p:cNvSpPr>
          <p:nvPr>
            <p:ph type="sldNum" sz="quarter" idx="12"/>
          </p:nvPr>
        </p:nvSpPr>
        <p:spPr/>
        <p:txBody>
          <a:bodyPr/>
          <a:lstStyle/>
          <a:p>
            <a:fld id="{AE5629FF-3FC9-4ED2-8167-F1E9CD28EC76}" type="slidenum">
              <a:rPr lang="en-IN" smtClean="0"/>
              <a:pPr/>
              <a:t>12</a:t>
            </a:fld>
            <a:endParaRPr lang="en-IN"/>
          </a:p>
        </p:txBody>
      </p:sp>
      <p:sp>
        <p:nvSpPr>
          <p:cNvPr id="9" name="Date Placeholder 10">
            <a:extLst>
              <a:ext uri="{FF2B5EF4-FFF2-40B4-BE49-F238E27FC236}">
                <a16:creationId xmlns:a16="http://schemas.microsoft.com/office/drawing/2014/main" id="{32662777-EABC-37E0-6615-0110F1DB8351}"/>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4" name="Footer Placeholder 10">
            <a:extLst>
              <a:ext uri="{FF2B5EF4-FFF2-40B4-BE49-F238E27FC236}">
                <a16:creationId xmlns:a16="http://schemas.microsoft.com/office/drawing/2014/main" id="{E129B8E7-D6D3-CDAA-735D-F12F08537F52}"/>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433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89F71-DF6D-4D62-897E-24B45FDF1F74}"/>
              </a:ext>
            </a:extLst>
          </p:cNvPr>
          <p:cNvSpPr>
            <a:spLocks noGrp="1"/>
          </p:cNvSpPr>
          <p:nvPr>
            <p:ph type="title"/>
          </p:nvPr>
        </p:nvSpPr>
        <p:spPr>
          <a:xfrm>
            <a:off x="2166521" y="508670"/>
            <a:ext cx="7527524" cy="966525"/>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anose="02020603050405020304" pitchFamily="18" charset="0"/>
              </a:rPr>
              <a:t>                 SYSTEM REQUIREMENTS</a:t>
            </a:r>
            <a:endParaRPr lang="en-IN" sz="2400" b="1" dirty="0">
              <a:solidFill>
                <a:schemeClr val="accent1">
                  <a:lumMod val="75000"/>
                </a:schemeClr>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BE020978-4177-4F96-BB9A-8C821AF5D80F}"/>
              </a:ext>
            </a:extLst>
          </p:cNvPr>
          <p:cNvSpPr>
            <a:spLocks noGrp="1"/>
          </p:cNvSpPr>
          <p:nvPr>
            <p:ph idx="1"/>
          </p:nvPr>
        </p:nvSpPr>
        <p:spPr>
          <a:xfrm>
            <a:off x="1360037" y="3103994"/>
            <a:ext cx="6505691" cy="1569621"/>
          </a:xfrm>
        </p:spPr>
        <p:txBody>
          <a:bodyPr>
            <a:normAutofit/>
          </a:bodyPr>
          <a:lstStyle/>
          <a:p>
            <a:pPr marL="457200" lvl="1" indent="0" algn="just">
              <a:lnSpc>
                <a:spcPct val="150000"/>
              </a:lnSpc>
              <a:spcBef>
                <a:spcPts val="0"/>
              </a:spcBef>
              <a:buNone/>
            </a:pPr>
            <a:r>
              <a:rPr lang="en-US" sz="2000" b="1" dirty="0">
                <a:solidFill>
                  <a:srgbClr val="1F4E79"/>
                </a:solidFill>
                <a:latin typeface="Californian FB" panose="0207040306080B030204" pitchFamily="18" charset="0"/>
                <a:cs typeface="Times New Roman" panose="02020603050405020304" pitchFamily="18" charset="0"/>
              </a:rPr>
              <a:t>Software</a:t>
            </a:r>
            <a:r>
              <a:rPr lang="en-US" sz="2000" b="1" dirty="0">
                <a:solidFill>
                  <a:schemeClr val="accent5">
                    <a:lumMod val="50000"/>
                  </a:schemeClr>
                </a:solidFill>
                <a:latin typeface="Californian FB" panose="0207040306080B030204" pitchFamily="18" charset="0"/>
                <a:cs typeface="Times New Roman" panose="02020603050405020304" pitchFamily="18" charset="0"/>
              </a:rPr>
              <a:t> Requirements</a:t>
            </a:r>
            <a:r>
              <a:rPr lang="en-US" b="1" dirty="0">
                <a:solidFill>
                  <a:schemeClr val="accent5">
                    <a:lumMod val="50000"/>
                  </a:schemeClr>
                </a:solidFill>
                <a:latin typeface="Californian FB" panose="0207040306080B030204" pitchFamily="18" charset="0"/>
                <a:cs typeface="Times New Roman" panose="02020603050405020304" pitchFamily="18" charset="0"/>
              </a:rPr>
              <a:t>:</a:t>
            </a:r>
          </a:p>
          <a:p>
            <a:pPr lvl="2" algn="just">
              <a:lnSpc>
                <a:spcPct val="150000"/>
              </a:lnSpc>
              <a:spcBef>
                <a:spcPts val="0"/>
              </a:spcBef>
              <a:buClr>
                <a:schemeClr val="accent1"/>
              </a:buClr>
              <a:buSzPct val="90000"/>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Visual Studio Code IDE</a:t>
            </a:r>
          </a:p>
          <a:p>
            <a:pPr lvl="2" algn="just">
              <a:lnSpc>
                <a:spcPct val="150000"/>
              </a:lnSpc>
              <a:spcBef>
                <a:spcPts val="0"/>
              </a:spcBef>
              <a:buClr>
                <a:schemeClr val="accent1"/>
              </a:buClr>
              <a:buSzPct val="90000"/>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Python and it’s modules </a:t>
            </a:r>
          </a:p>
          <a:p>
            <a:pPr marL="457200" lvl="1" indent="0" algn="just">
              <a:buNone/>
            </a:pPr>
            <a:endParaRPr lang="en-US" sz="2800" b="1" dirty="0">
              <a:latin typeface="Book Antiqua" panose="02040602050305030304" pitchFamily="18" charset="0"/>
              <a:cs typeface="Times New Roman" panose="02020603050405020304" pitchFamily="18" charset="0"/>
            </a:endParaRPr>
          </a:p>
          <a:p>
            <a:pPr marL="0" indent="0" algn="just" fontAlgn="base">
              <a:buNone/>
            </a:pPr>
            <a:endParaRPr lang="en-IN" dirty="0">
              <a:latin typeface="Book Antiqua" panose="02040602050305030304" pitchFamily="18" charset="0"/>
            </a:endParaRPr>
          </a:p>
        </p:txBody>
      </p:sp>
      <p:sp>
        <p:nvSpPr>
          <p:cNvPr id="10" name="Slide Number Placeholder 9"/>
          <p:cNvSpPr>
            <a:spLocks noGrp="1"/>
          </p:cNvSpPr>
          <p:nvPr>
            <p:ph type="sldNum" sz="quarter" idx="12"/>
          </p:nvPr>
        </p:nvSpPr>
        <p:spPr/>
        <p:txBody>
          <a:bodyPr/>
          <a:lstStyle/>
          <a:p>
            <a:fld id="{AE5629FF-3FC9-4ED2-8167-F1E9CD28EC76}" type="slidenum">
              <a:rPr lang="en-IN" smtClean="0"/>
              <a:pPr/>
              <a:t>13</a:t>
            </a:fld>
            <a:endParaRPr lang="en-IN"/>
          </a:p>
        </p:txBody>
      </p:sp>
      <p:sp>
        <p:nvSpPr>
          <p:cNvPr id="5" name="TextBox 4">
            <a:extLst>
              <a:ext uri="{FF2B5EF4-FFF2-40B4-BE49-F238E27FC236}">
                <a16:creationId xmlns:a16="http://schemas.microsoft.com/office/drawing/2014/main" id="{FCD66B4D-7D8E-7C42-035A-F631024D7AC1}"/>
              </a:ext>
            </a:extLst>
          </p:cNvPr>
          <p:cNvSpPr txBox="1"/>
          <p:nvPr/>
        </p:nvSpPr>
        <p:spPr>
          <a:xfrm>
            <a:off x="1360037" y="1141856"/>
            <a:ext cx="6739307" cy="507062"/>
          </a:xfrm>
          <a:prstGeom prst="rect">
            <a:avLst/>
          </a:prstGeom>
          <a:noFill/>
        </p:spPr>
        <p:txBody>
          <a:bodyPr wrap="square">
            <a:spAutoFit/>
          </a:bodyPr>
          <a:lstStyle/>
          <a:p>
            <a:pPr marL="457200" lvl="1" indent="0" algn="just">
              <a:lnSpc>
                <a:spcPct val="150000"/>
              </a:lnSpc>
              <a:spcBef>
                <a:spcPts val="0"/>
              </a:spcBef>
              <a:buNone/>
            </a:pPr>
            <a:r>
              <a:rPr lang="en-US" sz="2000" b="1" dirty="0">
                <a:solidFill>
                  <a:schemeClr val="accent5">
                    <a:lumMod val="50000"/>
                  </a:schemeClr>
                </a:solidFill>
                <a:latin typeface="Californian FB" panose="0207040306080B030204" pitchFamily="18" charset="0"/>
                <a:cs typeface="Times New Roman" panose="02020603050405020304" pitchFamily="18" charset="0"/>
              </a:rPr>
              <a:t>Hardware Requirements:</a:t>
            </a:r>
            <a:endParaRPr lang="en-US" dirty="0">
              <a:latin typeface="Candara" panose="020E0502030303020204" pitchFamily="34" charset="0"/>
              <a:cs typeface="Times New Roman" panose="02020603050405020304" pitchFamily="18" charset="0"/>
            </a:endParaRPr>
          </a:p>
        </p:txBody>
      </p:sp>
      <p:sp>
        <p:nvSpPr>
          <p:cNvPr id="9" name="Date Placeholder 10">
            <a:extLst>
              <a:ext uri="{FF2B5EF4-FFF2-40B4-BE49-F238E27FC236}">
                <a16:creationId xmlns:a16="http://schemas.microsoft.com/office/drawing/2014/main" id="{9690993C-F3DB-540D-4DD2-02E4563EE716}"/>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graphicFrame>
        <p:nvGraphicFramePr>
          <p:cNvPr id="12" name="Table 12">
            <a:extLst>
              <a:ext uri="{FF2B5EF4-FFF2-40B4-BE49-F238E27FC236}">
                <a16:creationId xmlns:a16="http://schemas.microsoft.com/office/drawing/2014/main" id="{8E2CEE89-B39A-3415-4C8B-0D41268808A4}"/>
              </a:ext>
            </a:extLst>
          </p:cNvPr>
          <p:cNvGraphicFramePr>
            <a:graphicFrameLocks noGrp="1"/>
          </p:cNvGraphicFramePr>
          <p:nvPr>
            <p:extLst>
              <p:ext uri="{D42A27DB-BD31-4B8C-83A1-F6EECF244321}">
                <p14:modId xmlns:p14="http://schemas.microsoft.com/office/powerpoint/2010/main" val="2684209124"/>
              </p:ext>
            </p:extLst>
          </p:nvPr>
        </p:nvGraphicFramePr>
        <p:xfrm>
          <a:off x="1138363" y="1593094"/>
          <a:ext cx="10721128" cy="1688084"/>
        </p:xfrm>
        <a:graphic>
          <a:graphicData uri="http://schemas.openxmlformats.org/drawingml/2006/table">
            <a:tbl>
              <a:tblPr firstRow="1" bandRow="1">
                <a:tableStyleId>{2D5ABB26-0587-4C30-8999-92F81FD0307C}</a:tableStyleId>
              </a:tblPr>
              <a:tblGrid>
                <a:gridCol w="3918546">
                  <a:extLst>
                    <a:ext uri="{9D8B030D-6E8A-4147-A177-3AD203B41FA5}">
                      <a16:colId xmlns:a16="http://schemas.microsoft.com/office/drawing/2014/main" val="196599509"/>
                    </a:ext>
                  </a:extLst>
                </a:gridCol>
                <a:gridCol w="6802582">
                  <a:extLst>
                    <a:ext uri="{9D8B030D-6E8A-4147-A177-3AD203B41FA5}">
                      <a16:colId xmlns:a16="http://schemas.microsoft.com/office/drawing/2014/main" val="832261136"/>
                    </a:ext>
                  </a:extLst>
                </a:gridCol>
              </a:tblGrid>
              <a:tr h="370840">
                <a:tc>
                  <a:txBody>
                    <a:bodyPr/>
                    <a:lstStyle/>
                    <a:p>
                      <a:pPr marL="1257300" lvl="2" indent="-342900" algn="just">
                        <a:lnSpc>
                          <a:spcPct val="150000"/>
                        </a:lnSpc>
                        <a:buClr>
                          <a:schemeClr val="accent1"/>
                        </a:buClr>
                        <a:buSzPct val="900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Laptop / Desktop	</a:t>
                      </a:r>
                    </a:p>
                    <a:p>
                      <a:pPr marL="1257300" lvl="2" indent="-342900" algn="just">
                        <a:lnSpc>
                          <a:spcPct val="150000"/>
                        </a:lnSpc>
                        <a:buClr>
                          <a:schemeClr val="accent1"/>
                        </a:buClr>
                        <a:buSzPct val="900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Camera / Webcam</a:t>
                      </a:r>
                    </a:p>
                    <a:p>
                      <a:pPr marL="1257300" lvl="2" indent="-342900" algn="just">
                        <a:lnSpc>
                          <a:spcPct val="150000"/>
                        </a:lnSpc>
                        <a:buClr>
                          <a:schemeClr val="accent1"/>
                        </a:buClr>
                        <a:buSzPct val="900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Minimum of 4GB RAM</a:t>
                      </a:r>
                    </a:p>
                    <a:p>
                      <a:pPr marL="1257300" marR="0" lvl="2" indent="-342900" algn="just" defTabSz="914400" rtl="0" eaLnBrk="1" fontAlgn="auto" latinLnBrk="0" hangingPunct="1">
                        <a:lnSpc>
                          <a:spcPct val="150000"/>
                        </a:lnSpc>
                        <a:spcBef>
                          <a:spcPts val="0"/>
                        </a:spcBef>
                        <a:spcAft>
                          <a:spcPts val="0"/>
                        </a:spcAft>
                        <a:buClr>
                          <a:schemeClr val="accent1"/>
                        </a:buClr>
                        <a:buSzPct val="90000"/>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Internet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4545665"/>
                  </a:ext>
                </a:extLst>
              </a:tr>
            </a:tbl>
          </a:graphicData>
        </a:graphic>
      </p:graphicFrame>
      <p:sp>
        <p:nvSpPr>
          <p:cNvPr id="14" name="TextBox 13">
            <a:extLst>
              <a:ext uri="{FF2B5EF4-FFF2-40B4-BE49-F238E27FC236}">
                <a16:creationId xmlns:a16="http://schemas.microsoft.com/office/drawing/2014/main" id="{C28CF278-8BE6-7798-BF73-98A99220AB44}"/>
              </a:ext>
            </a:extLst>
          </p:cNvPr>
          <p:cNvSpPr txBox="1"/>
          <p:nvPr/>
        </p:nvSpPr>
        <p:spPr>
          <a:xfrm>
            <a:off x="2634317" y="4565281"/>
            <a:ext cx="6096000" cy="1461939"/>
          </a:xfrm>
          <a:prstGeom prst="rect">
            <a:avLst/>
          </a:prstGeom>
          <a:noFill/>
        </p:spPr>
        <p:txBody>
          <a:bodyPr wrap="square">
            <a:spAutoFit/>
          </a:bodyPr>
          <a:lstStyle/>
          <a:p>
            <a:pPr lvl="0">
              <a:spcAft>
                <a:spcPts val="1000"/>
              </a:spcAft>
              <a:buSzPts val="1200"/>
              <a:tabLst>
                <a:tab pos="685800" algn="l"/>
                <a:tab pos="1143000" algn="l"/>
              </a:tabLst>
            </a:pPr>
            <a:r>
              <a:rPr lang="en-GB" sz="1600" b="1" dirty="0">
                <a:solidFill>
                  <a:schemeClr val="accent2">
                    <a:lumMod val="50000"/>
                  </a:schemeClr>
                </a:solidFill>
                <a:effectLst/>
                <a:latin typeface="Constantia" panose="02030602050306030303" pitchFamily="18" charset="0"/>
                <a:ea typeface="Calibri" panose="020F0502020204030204" pitchFamily="34" charset="0"/>
                <a:cs typeface="Wingdings" panose="05000000000000000000" pitchFamily="2" charset="2"/>
              </a:rPr>
              <a:t>Frontend</a:t>
            </a:r>
            <a:r>
              <a:rPr lang="en-GB" sz="1600" b="1" dirty="0">
                <a:solidFill>
                  <a:srgbClr val="CE4FD1"/>
                </a:solidFill>
                <a:effectLst/>
                <a:latin typeface="Constantia" panose="02030602050306030303" pitchFamily="18" charset="0"/>
                <a:ea typeface="Calibri" panose="020F0502020204030204" pitchFamily="34" charset="0"/>
                <a:cs typeface="Wingdings" panose="05000000000000000000" pitchFamily="2" charset="2"/>
              </a:rPr>
              <a:t> </a:t>
            </a:r>
            <a:r>
              <a:rPr lang="en-GB" sz="1600" b="1" dirty="0">
                <a:solidFill>
                  <a:srgbClr val="CE4FD1"/>
                </a:solidFill>
                <a:effectLst/>
                <a:latin typeface="Candara" panose="020E0502030303020204" pitchFamily="34" charset="0"/>
                <a:ea typeface="Calibri" panose="020F0502020204030204" pitchFamily="34" charset="0"/>
                <a:cs typeface="Wingdings" panose="05000000000000000000" pitchFamily="2" charset="2"/>
              </a:rPr>
              <a:t> </a:t>
            </a:r>
            <a:r>
              <a:rPr lang="en-GB" sz="1600" b="1" dirty="0">
                <a:effectLst/>
                <a:latin typeface="Candara" panose="020E0502030303020204" pitchFamily="34" charset="0"/>
                <a:ea typeface="Calibri" panose="020F0502020204030204" pitchFamily="34" charset="0"/>
                <a:cs typeface="Wingdings" panose="05000000000000000000" pitchFamily="2" charset="2"/>
              </a:rPr>
              <a:t>   :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Html, CSS, JavaScript	</a:t>
            </a:r>
            <a:r>
              <a:rPr lang="en-GB" sz="1600" dirty="0">
                <a:effectLst/>
                <a:latin typeface="Candara" panose="020E0502030303020204" pitchFamily="34" charset="0"/>
                <a:ea typeface="Calibri" panose="020F0502020204030204" pitchFamily="34" charset="0"/>
                <a:cs typeface="Wingdings" panose="05000000000000000000" pitchFamily="2" charset="2"/>
              </a:rPr>
              <a:t>	</a:t>
            </a:r>
            <a:endParaRPr lang="en-IN" sz="1600" dirty="0">
              <a:effectLst/>
              <a:latin typeface="Candara" panose="020E0502030303020204" pitchFamily="34" charset="0"/>
              <a:ea typeface="Calibri" panose="020F0502020204030204" pitchFamily="34" charset="0"/>
              <a:cs typeface="Wingdings" panose="05000000000000000000" pitchFamily="2" charset="2"/>
            </a:endParaRPr>
          </a:p>
          <a:p>
            <a:pPr lvl="0">
              <a:spcAft>
                <a:spcPts val="1000"/>
              </a:spcAft>
              <a:buSzPts val="1200"/>
              <a:tabLst>
                <a:tab pos="685800" algn="l"/>
                <a:tab pos="1143000" algn="l"/>
              </a:tabLst>
            </a:pPr>
            <a:r>
              <a:rPr lang="en-GB" sz="1600" b="1" dirty="0">
                <a:solidFill>
                  <a:schemeClr val="accent2">
                    <a:lumMod val="50000"/>
                  </a:schemeClr>
                </a:solidFill>
                <a:effectLst/>
                <a:latin typeface="Constantia" panose="02030602050306030303" pitchFamily="18" charset="0"/>
                <a:ea typeface="Calibri" panose="020F0502020204030204" pitchFamily="34" charset="0"/>
                <a:cs typeface="Wingdings" panose="05000000000000000000" pitchFamily="2" charset="2"/>
              </a:rPr>
              <a:t>Backend</a:t>
            </a:r>
            <a:r>
              <a:rPr lang="en-GB" sz="1600" b="1" dirty="0">
                <a:solidFill>
                  <a:schemeClr val="accent2">
                    <a:lumMod val="50000"/>
                  </a:schemeClr>
                </a:solidFill>
                <a:effectLst/>
                <a:latin typeface="Candara" panose="020E0502030303020204" pitchFamily="34" charset="0"/>
                <a:ea typeface="Calibri" panose="020F0502020204030204" pitchFamily="34" charset="0"/>
                <a:cs typeface="Wingdings" panose="05000000000000000000" pitchFamily="2" charset="2"/>
              </a:rPr>
              <a:t> </a:t>
            </a:r>
            <a:r>
              <a:rPr lang="en-GB" sz="1600" b="1" dirty="0">
                <a:effectLst/>
                <a:latin typeface="Candara" panose="020E0502030303020204" pitchFamily="34" charset="0"/>
                <a:ea typeface="Calibri" panose="020F0502020204030204" pitchFamily="34" charset="0"/>
                <a:cs typeface="Wingdings" panose="05000000000000000000" pitchFamily="2" charset="2"/>
              </a:rPr>
              <a:t>     :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Python, ML, API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spcAft>
                <a:spcPts val="1000"/>
              </a:spcAft>
              <a:buSzPts val="1200"/>
              <a:tabLst>
                <a:tab pos="685800" algn="l"/>
                <a:tab pos="1143000" algn="l"/>
              </a:tabLst>
            </a:pPr>
            <a:r>
              <a:rPr lang="en-GB" sz="1600" b="1" dirty="0">
                <a:solidFill>
                  <a:schemeClr val="accent2">
                    <a:lumMod val="50000"/>
                  </a:schemeClr>
                </a:solidFill>
                <a:effectLst/>
                <a:latin typeface="Constantia" panose="02030602050306030303" pitchFamily="18" charset="0"/>
                <a:ea typeface="Calibri" panose="020F0502020204030204" pitchFamily="34" charset="0"/>
                <a:cs typeface="Wingdings" panose="05000000000000000000" pitchFamily="2" charset="2"/>
              </a:rPr>
              <a:t>Framework</a:t>
            </a:r>
            <a:r>
              <a:rPr lang="en-GB" sz="1600" b="1" dirty="0">
                <a:effectLst/>
                <a:latin typeface="Candara" panose="020E0502030303020204" pitchFamily="34" charset="0"/>
                <a:ea typeface="Calibri" panose="020F0502020204030204" pitchFamily="34" charset="0"/>
                <a:cs typeface="Wingdings" panose="05000000000000000000" pitchFamily="2" charset="2"/>
              </a:rPr>
              <a:t> :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Flask API, Google Translator API</a:t>
            </a:r>
          </a:p>
          <a:p>
            <a:pPr>
              <a:spcAft>
                <a:spcPts val="1000"/>
              </a:spcAft>
              <a:buSzPts val="1200"/>
              <a:tabLst>
                <a:tab pos="685800" algn="l"/>
                <a:tab pos="1143000" algn="l"/>
              </a:tabLst>
            </a:pPr>
            <a:r>
              <a:rPr lang="en-GB" sz="1600" b="1" dirty="0">
                <a:solidFill>
                  <a:schemeClr val="accent2">
                    <a:lumMod val="50000"/>
                  </a:schemeClr>
                </a:solidFill>
                <a:latin typeface="Constantia" panose="02030602050306030303" pitchFamily="18" charset="0"/>
                <a:ea typeface="Calibri" panose="020F0502020204030204" pitchFamily="34" charset="0"/>
                <a:cs typeface="Wingdings" panose="05000000000000000000" pitchFamily="2" charset="2"/>
              </a:rPr>
              <a:t>Libraries</a:t>
            </a:r>
            <a:r>
              <a:rPr lang="en-GB" sz="1600" b="1" dirty="0">
                <a:effectLst/>
                <a:latin typeface="Candara" panose="020E0502030303020204" pitchFamily="34" charset="0"/>
                <a:ea typeface="Calibri" panose="020F0502020204030204" pitchFamily="34" charset="0"/>
                <a:cs typeface="Wingdings" panose="05000000000000000000" pitchFamily="2" charset="2"/>
              </a:rPr>
              <a:t> : </a:t>
            </a:r>
            <a:r>
              <a:rPr lang="en-IN" altLang="en-GB" sz="1600" dirty="0">
                <a:latin typeface="Times New Roman" panose="02020503050405090304" pitchFamily="18" charset="0"/>
                <a:cs typeface="Times New Roman" panose="02020503050405090304" pitchFamily="18" charset="0"/>
              </a:rPr>
              <a:t>NumPy, TensorFlow, </a:t>
            </a:r>
            <a:r>
              <a:rPr lang="en-IN" altLang="en-GB" sz="1600" dirty="0" err="1">
                <a:latin typeface="Times New Roman" panose="02020503050405090304" pitchFamily="18" charset="0"/>
                <a:cs typeface="Times New Roman" panose="02020503050405090304" pitchFamily="18" charset="0"/>
              </a:rPr>
              <a:t>Keras</a:t>
            </a:r>
            <a:r>
              <a:rPr lang="en-IN" altLang="en-GB" sz="1600" dirty="0">
                <a:latin typeface="Times New Roman" panose="02020503050405090304" pitchFamily="18" charset="0"/>
                <a:cs typeface="Times New Roman" panose="02020503050405090304" pitchFamily="18" charset="0"/>
              </a:rPr>
              <a:t>, Flask, </a:t>
            </a:r>
            <a:r>
              <a:rPr lang="en-IN" altLang="en-GB" sz="1600" dirty="0" err="1">
                <a:latin typeface="Times New Roman" panose="02020503050405090304" pitchFamily="18" charset="0"/>
                <a:cs typeface="Times New Roman" panose="02020503050405090304" pitchFamily="18" charset="0"/>
              </a:rPr>
              <a:t>Nltk</a:t>
            </a:r>
            <a:r>
              <a:rPr lang="en-IN" altLang="en-GB" sz="1600" dirty="0">
                <a:latin typeface="Times New Roman" panose="02020503050405090304" pitchFamily="18" charset="0"/>
                <a:cs typeface="Times New Roman" panose="02020503050405090304" pitchFamily="18" charset="0"/>
              </a:rPr>
              <a:t>, </a:t>
            </a:r>
            <a:r>
              <a:rPr lang="en-IN" altLang="en-GB" sz="1600" dirty="0" err="1">
                <a:latin typeface="Times New Roman" panose="02020503050405090304" pitchFamily="18" charset="0"/>
                <a:cs typeface="Times New Roman" panose="02020503050405090304" pitchFamily="18" charset="0"/>
              </a:rPr>
              <a:t>Flask_Cors</a:t>
            </a:r>
            <a:endParaRPr lang="en-GB"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Footer Placeholder 10">
            <a:extLst>
              <a:ext uri="{FF2B5EF4-FFF2-40B4-BE49-F238E27FC236}">
                <a16:creationId xmlns:a16="http://schemas.microsoft.com/office/drawing/2014/main" id="{3E0A7236-D016-6A81-96BC-3217FE02D126}"/>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8620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00D4-288D-42BC-82A7-B651C915BE64}"/>
              </a:ext>
            </a:extLst>
          </p:cNvPr>
          <p:cNvSpPr>
            <a:spLocks noGrp="1"/>
          </p:cNvSpPr>
          <p:nvPr>
            <p:ph type="title"/>
          </p:nvPr>
        </p:nvSpPr>
        <p:spPr>
          <a:xfrm>
            <a:off x="4504306" y="482207"/>
            <a:ext cx="3183384" cy="530805"/>
          </a:xfrm>
        </p:spPr>
        <p:txBody>
          <a:bodyPr>
            <a:normAutofit/>
          </a:bodyPr>
          <a:lstStyle/>
          <a:p>
            <a:pPr algn="ctr"/>
            <a:r>
              <a:rPr lang="en-IN" sz="2400" b="1" dirty="0">
                <a:solidFill>
                  <a:schemeClr val="accent1">
                    <a:lumMod val="75000"/>
                  </a:schemeClr>
                </a:solidFill>
                <a:latin typeface="Book Antiqua" panose="02040602050305030304" pitchFamily="18" charset="0"/>
                <a:cs typeface="Times New Roman" panose="02020603050405020304" pitchFamily="18" charset="0"/>
              </a:rPr>
              <a:t>PROJECT FLOW</a:t>
            </a:r>
          </a:p>
        </p:txBody>
      </p:sp>
      <p:sp>
        <p:nvSpPr>
          <p:cNvPr id="11" name="Slide Number Placeholder 10"/>
          <p:cNvSpPr>
            <a:spLocks noGrp="1"/>
          </p:cNvSpPr>
          <p:nvPr>
            <p:ph type="sldNum" sz="quarter" idx="12"/>
          </p:nvPr>
        </p:nvSpPr>
        <p:spPr/>
        <p:txBody>
          <a:bodyPr/>
          <a:lstStyle/>
          <a:p>
            <a:fld id="{AE5629FF-3FC9-4ED2-8167-F1E9CD28EC76}" type="slidenum">
              <a:rPr lang="en-IN" smtClean="0"/>
              <a:pPr/>
              <a:t>14</a:t>
            </a:fld>
            <a:endParaRPr lang="en-IN"/>
          </a:p>
        </p:txBody>
      </p:sp>
      <p:sp>
        <p:nvSpPr>
          <p:cNvPr id="6" name="Date Placeholder 10">
            <a:extLst>
              <a:ext uri="{FF2B5EF4-FFF2-40B4-BE49-F238E27FC236}">
                <a16:creationId xmlns:a16="http://schemas.microsoft.com/office/drawing/2014/main" id="{45E67661-3B55-0CBC-1C5B-530AA42CB468}"/>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3" name="Footer Placeholder 10">
            <a:extLst>
              <a:ext uri="{FF2B5EF4-FFF2-40B4-BE49-F238E27FC236}">
                <a16:creationId xmlns:a16="http://schemas.microsoft.com/office/drawing/2014/main" id="{AADF8332-9096-0375-72CD-9B38F3CC8E95}"/>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776974AF-473F-AD27-94EB-741BDD50C312}"/>
              </a:ext>
            </a:extLst>
          </p:cNvPr>
          <p:cNvSpPr txBox="1">
            <a:spLocks/>
          </p:cNvSpPr>
          <p:nvPr/>
        </p:nvSpPr>
        <p:spPr>
          <a:xfrm>
            <a:off x="4504306" y="1042347"/>
            <a:ext cx="3183384" cy="5308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2400" b="1" dirty="0">
              <a:solidFill>
                <a:schemeClr val="accent1">
                  <a:lumMod val="75000"/>
                </a:schemeClr>
              </a:solidFill>
              <a:latin typeface="Book Antiqua" panose="0204060205030503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1E724D5-522D-9324-C533-7C12A05042BF}"/>
              </a:ext>
            </a:extLst>
          </p:cNvPr>
          <p:cNvSpPr txBox="1"/>
          <p:nvPr/>
        </p:nvSpPr>
        <p:spPr>
          <a:xfrm>
            <a:off x="2492001" y="1065438"/>
            <a:ext cx="7532831" cy="369332"/>
          </a:xfrm>
          <a:prstGeom prst="rect">
            <a:avLst/>
          </a:prstGeom>
          <a:noFill/>
        </p:spPr>
        <p:txBody>
          <a:bodyPr wrap="none" rtlCol="0">
            <a:spAutoFit/>
          </a:bodyPr>
          <a:lstStyle/>
          <a:p>
            <a:r>
              <a:rPr lang="en-US" b="1" dirty="0">
                <a:latin typeface="Book Antiqua" panose="02040602050305030304" pitchFamily="18" charset="0"/>
              </a:rPr>
              <a:t>Project Flow of Harnessing Technologies to Enhance Crop Production</a:t>
            </a:r>
            <a:endParaRPr lang="en-IN" b="1" dirty="0">
              <a:latin typeface="Book Antiqua" panose="02040602050305030304" pitchFamily="18" charset="0"/>
            </a:endParaRPr>
          </a:p>
        </p:txBody>
      </p:sp>
      <p:pic>
        <p:nvPicPr>
          <p:cNvPr id="5" name="Picture 4">
            <a:extLst>
              <a:ext uri="{FF2B5EF4-FFF2-40B4-BE49-F238E27FC236}">
                <a16:creationId xmlns:a16="http://schemas.microsoft.com/office/drawing/2014/main" id="{98D9AA7C-F329-96D5-C8EE-5B2EB617E61F}"/>
              </a:ext>
            </a:extLst>
          </p:cNvPr>
          <p:cNvPicPr>
            <a:picLocks noChangeAspect="1"/>
          </p:cNvPicPr>
          <p:nvPr/>
        </p:nvPicPr>
        <p:blipFill rotWithShape="1">
          <a:blip r:embed="rId2"/>
          <a:srcRect l="2397" t="945" r="2778" b="2334"/>
          <a:stretch/>
        </p:blipFill>
        <p:spPr>
          <a:xfrm>
            <a:off x="1859281" y="1534160"/>
            <a:ext cx="8605519" cy="4807769"/>
          </a:xfrm>
          <a:prstGeom prst="rect">
            <a:avLst/>
          </a:prstGeom>
        </p:spPr>
      </p:pic>
    </p:spTree>
    <p:extLst>
      <p:ext uri="{BB962C8B-B14F-4D97-AF65-F5344CB8AC3E}">
        <p14:creationId xmlns:p14="http://schemas.microsoft.com/office/powerpoint/2010/main" val="3861148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1B0ABA-6935-4FA1-5EC4-531853D15C2E}"/>
              </a:ext>
            </a:extLst>
          </p:cNvPr>
          <p:cNvSpPr txBox="1"/>
          <p:nvPr/>
        </p:nvSpPr>
        <p:spPr>
          <a:xfrm>
            <a:off x="4316459" y="1158174"/>
            <a:ext cx="4390946" cy="369332"/>
          </a:xfrm>
          <a:prstGeom prst="rect">
            <a:avLst/>
          </a:prstGeom>
          <a:noFill/>
        </p:spPr>
        <p:txBody>
          <a:bodyPr wrap="none" rtlCol="0">
            <a:spAutoFit/>
          </a:bodyPr>
          <a:lstStyle/>
          <a:p>
            <a:r>
              <a:rPr lang="en-US" b="1" dirty="0">
                <a:latin typeface="Book Antiqua" panose="02040602050305030304" pitchFamily="18" charset="0"/>
              </a:rPr>
              <a:t>Project Flow of Marketing Management</a:t>
            </a:r>
            <a:endParaRPr lang="en-IN" b="1" dirty="0">
              <a:latin typeface="Book Antiqua" panose="02040602050305030304" pitchFamily="18" charset="0"/>
            </a:endParaRPr>
          </a:p>
        </p:txBody>
      </p:sp>
      <p:sp>
        <p:nvSpPr>
          <p:cNvPr id="2" name="Slide Number Placeholder 1">
            <a:extLst>
              <a:ext uri="{FF2B5EF4-FFF2-40B4-BE49-F238E27FC236}">
                <a16:creationId xmlns:a16="http://schemas.microsoft.com/office/drawing/2014/main" id="{9F790C90-9310-B5F1-55B5-4D8BAF5FE564}"/>
              </a:ext>
            </a:extLst>
          </p:cNvPr>
          <p:cNvSpPr>
            <a:spLocks noGrp="1"/>
          </p:cNvSpPr>
          <p:nvPr>
            <p:ph type="sldNum" sz="quarter" idx="12"/>
          </p:nvPr>
        </p:nvSpPr>
        <p:spPr/>
        <p:txBody>
          <a:bodyPr/>
          <a:lstStyle/>
          <a:p>
            <a:fld id="{AE5629FF-3FC9-4ED2-8167-F1E9CD28EC76}" type="slidenum">
              <a:rPr lang="en-IN" smtClean="0"/>
              <a:pPr/>
              <a:t>15</a:t>
            </a:fld>
            <a:endParaRPr lang="en-IN"/>
          </a:p>
        </p:txBody>
      </p:sp>
      <p:sp>
        <p:nvSpPr>
          <p:cNvPr id="4" name="Date Placeholder 10">
            <a:extLst>
              <a:ext uri="{FF2B5EF4-FFF2-40B4-BE49-F238E27FC236}">
                <a16:creationId xmlns:a16="http://schemas.microsoft.com/office/drawing/2014/main" id="{A8DE8C8A-1F53-D7BA-4EF8-A1DC1A815868}"/>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5" name="Footer Placeholder 10">
            <a:extLst>
              <a:ext uri="{FF2B5EF4-FFF2-40B4-BE49-F238E27FC236}">
                <a16:creationId xmlns:a16="http://schemas.microsoft.com/office/drawing/2014/main" id="{978B944E-FB86-DA45-A409-6D8BA6173E70}"/>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A20771B-37A7-6372-54C8-8DDEA3491C4C}"/>
              </a:ext>
            </a:extLst>
          </p:cNvPr>
          <p:cNvPicPr>
            <a:picLocks noChangeAspect="1"/>
          </p:cNvPicPr>
          <p:nvPr/>
        </p:nvPicPr>
        <p:blipFill rotWithShape="1">
          <a:blip r:embed="rId2"/>
          <a:srcRect l="798" r="1"/>
          <a:stretch/>
        </p:blipFill>
        <p:spPr>
          <a:xfrm>
            <a:off x="1608667" y="1774903"/>
            <a:ext cx="9205283" cy="4101567"/>
          </a:xfrm>
          <a:prstGeom prst="rect">
            <a:avLst/>
          </a:prstGeom>
        </p:spPr>
      </p:pic>
    </p:spTree>
    <p:extLst>
      <p:ext uri="{BB962C8B-B14F-4D97-AF65-F5344CB8AC3E}">
        <p14:creationId xmlns:p14="http://schemas.microsoft.com/office/powerpoint/2010/main" val="116111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EB744B-8A86-ADC1-6039-3268D20AA175}"/>
              </a:ext>
            </a:extLst>
          </p:cNvPr>
          <p:cNvSpPr>
            <a:spLocks noGrp="1"/>
          </p:cNvSpPr>
          <p:nvPr>
            <p:ph type="sldNum" sz="quarter" idx="12"/>
          </p:nvPr>
        </p:nvSpPr>
        <p:spPr/>
        <p:txBody>
          <a:bodyPr/>
          <a:lstStyle/>
          <a:p>
            <a:fld id="{7DDC74A7-8E3A-44D8-B21A-0486332C72F7}" type="slidenum">
              <a:rPr lang="en-IN" smtClean="0"/>
              <a:pPr/>
              <a:t>16</a:t>
            </a:fld>
            <a:endParaRPr lang="en-IN"/>
          </a:p>
        </p:txBody>
      </p:sp>
      <p:sp>
        <p:nvSpPr>
          <p:cNvPr id="71" name="TextBox 70">
            <a:extLst>
              <a:ext uri="{FF2B5EF4-FFF2-40B4-BE49-F238E27FC236}">
                <a16:creationId xmlns:a16="http://schemas.microsoft.com/office/drawing/2014/main" id="{BB8C167B-6384-6A3A-8754-659BFF3DADCA}"/>
              </a:ext>
            </a:extLst>
          </p:cNvPr>
          <p:cNvSpPr txBox="1"/>
          <p:nvPr/>
        </p:nvSpPr>
        <p:spPr>
          <a:xfrm>
            <a:off x="4750896" y="810043"/>
            <a:ext cx="2749471" cy="369332"/>
          </a:xfrm>
          <a:prstGeom prst="rect">
            <a:avLst/>
          </a:prstGeom>
          <a:noFill/>
        </p:spPr>
        <p:txBody>
          <a:bodyPr wrap="none" rtlCol="0">
            <a:spAutoFit/>
          </a:bodyPr>
          <a:lstStyle/>
          <a:p>
            <a:r>
              <a:rPr lang="en-US" b="1" dirty="0">
                <a:latin typeface="Book Antiqua" panose="02040602050305030304" pitchFamily="18" charset="0"/>
              </a:rPr>
              <a:t>Project Flow of Chat Bot</a:t>
            </a:r>
            <a:endParaRPr lang="en-IN" b="1" dirty="0">
              <a:latin typeface="Book Antiqua" panose="02040602050305030304" pitchFamily="18" charset="0"/>
            </a:endParaRPr>
          </a:p>
        </p:txBody>
      </p:sp>
      <p:sp>
        <p:nvSpPr>
          <p:cNvPr id="3" name="Date Placeholder 10">
            <a:extLst>
              <a:ext uri="{FF2B5EF4-FFF2-40B4-BE49-F238E27FC236}">
                <a16:creationId xmlns:a16="http://schemas.microsoft.com/office/drawing/2014/main" id="{686D05EE-CD90-6C8B-89D2-0539927B8D78}"/>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5" name="Footer Placeholder 10">
            <a:extLst>
              <a:ext uri="{FF2B5EF4-FFF2-40B4-BE49-F238E27FC236}">
                <a16:creationId xmlns:a16="http://schemas.microsoft.com/office/drawing/2014/main" id="{DA76DA71-DC73-C6E7-F529-BF587A06D5E7}"/>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2C1F551-210E-9ABC-F6E1-FF68C9171453}"/>
              </a:ext>
            </a:extLst>
          </p:cNvPr>
          <p:cNvPicPr>
            <a:picLocks noChangeAspect="1"/>
          </p:cNvPicPr>
          <p:nvPr/>
        </p:nvPicPr>
        <p:blipFill>
          <a:blip r:embed="rId2"/>
          <a:stretch>
            <a:fillRect/>
          </a:stretch>
        </p:blipFill>
        <p:spPr>
          <a:xfrm>
            <a:off x="1896531" y="1175121"/>
            <a:ext cx="8458199" cy="5166808"/>
          </a:xfrm>
          <a:prstGeom prst="rect">
            <a:avLst/>
          </a:prstGeom>
        </p:spPr>
      </p:pic>
    </p:spTree>
    <p:extLst>
      <p:ext uri="{BB962C8B-B14F-4D97-AF65-F5344CB8AC3E}">
        <p14:creationId xmlns:p14="http://schemas.microsoft.com/office/powerpoint/2010/main" val="2824815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EA4E-562D-4B4B-9646-3E63D009CB07}"/>
              </a:ext>
            </a:extLst>
          </p:cNvPr>
          <p:cNvSpPr>
            <a:spLocks noGrp="1"/>
          </p:cNvSpPr>
          <p:nvPr>
            <p:ph type="title"/>
          </p:nvPr>
        </p:nvSpPr>
        <p:spPr>
          <a:xfrm>
            <a:off x="838200" y="401106"/>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anose="02020603050405020304" pitchFamily="18" charset="0"/>
              </a:rPr>
              <a:t>ALGORITHMS USED</a:t>
            </a:r>
            <a:endParaRPr lang="en-IN" sz="2400" b="1" dirty="0">
              <a:solidFill>
                <a:schemeClr val="accent1">
                  <a:lumMod val="75000"/>
                </a:schemeClr>
              </a:solidFill>
              <a:latin typeface="Book Antiqua" panose="0204060205030503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AE5629FF-3FC9-4ED2-8167-F1E9CD28EC76}" type="slidenum">
              <a:rPr lang="en-IN" smtClean="0"/>
              <a:pPr/>
              <a:t>17</a:t>
            </a:fld>
            <a:endParaRPr lang="en-IN"/>
          </a:p>
        </p:txBody>
      </p:sp>
      <p:sp>
        <p:nvSpPr>
          <p:cNvPr id="6" name="TextBox 5">
            <a:extLst>
              <a:ext uri="{FF2B5EF4-FFF2-40B4-BE49-F238E27FC236}">
                <a16:creationId xmlns:a16="http://schemas.microsoft.com/office/drawing/2014/main" id="{3DCE4CA0-B622-0262-7493-EC4E76A9576E}"/>
              </a:ext>
            </a:extLst>
          </p:cNvPr>
          <p:cNvSpPr txBox="1"/>
          <p:nvPr/>
        </p:nvSpPr>
        <p:spPr>
          <a:xfrm>
            <a:off x="838200" y="1384917"/>
            <a:ext cx="10883955" cy="4654544"/>
          </a:xfrm>
          <a:prstGeom prst="rect">
            <a:avLst/>
          </a:prstGeom>
          <a:noFill/>
        </p:spPr>
        <p:txBody>
          <a:bodyPr wrap="square">
            <a:spAutoFit/>
          </a:bodyPr>
          <a:lstStyle/>
          <a:p>
            <a:pPr>
              <a:lnSpc>
                <a:spcPct val="150000"/>
              </a:lnSpc>
            </a:pPr>
            <a:r>
              <a:rPr lang="en-IN" sz="2100" b="1" dirty="0">
                <a:latin typeface="Californian FB" panose="0207040306080B030204" pitchFamily="18" charset="0"/>
              </a:rPr>
              <a:t>Modules / APIs / Algorithms Used:</a:t>
            </a:r>
          </a:p>
          <a:p>
            <a:pPr>
              <a:lnSpc>
                <a:spcPct val="150000"/>
              </a:lnSpc>
            </a:pPr>
            <a:endParaRPr lang="en-IN" sz="600" b="1" dirty="0">
              <a:latin typeface="Californian FB" panose="0207040306080B030204" pitchFamily="18" charset="0"/>
            </a:endParaRPr>
          </a:p>
          <a:p>
            <a:pPr marL="742950" lvl="1" indent="-285750">
              <a:lnSpc>
                <a:spcPct val="150000"/>
              </a:lnSpc>
              <a:buClr>
                <a:schemeClr val="accent1"/>
              </a:buClr>
              <a:buFont typeface="Wingdings" panose="05000000000000000000" pitchFamily="2" charset="2"/>
              <a:buChar char="§"/>
            </a:pPr>
            <a:r>
              <a:rPr lang="en-IN" b="1" dirty="0">
                <a:latin typeface="Book Antiqua" panose="02040602050305030304" pitchFamily="18" charset="0"/>
              </a:rPr>
              <a:t>Flask API</a:t>
            </a:r>
            <a:r>
              <a:rPr lang="en-IN" dirty="0">
                <a:latin typeface="Book Antiqua" panose="02040602050305030304" pitchFamily="18" charset="0"/>
              </a:rPr>
              <a:t> 	        	   : </a:t>
            </a:r>
            <a:r>
              <a:rPr lang="en-US" dirty="0">
                <a:solidFill>
                  <a:srgbClr val="040C28"/>
                </a:solidFill>
                <a:latin typeface="Times New Roman" panose="02020603050405020304" pitchFamily="18" charset="0"/>
                <a:cs typeface="Times New Roman" panose="02020603050405020304" pitchFamily="18" charset="0"/>
              </a:rPr>
              <a:t>F</a:t>
            </a:r>
            <a:r>
              <a:rPr lang="en-US" b="0" i="0" dirty="0">
                <a:solidFill>
                  <a:srgbClr val="040C28"/>
                </a:solidFill>
                <a:effectLst/>
                <a:latin typeface="Times New Roman" panose="02020603050405020304" pitchFamily="18" charset="0"/>
                <a:cs typeface="Times New Roman" panose="02020603050405020304" pitchFamily="18" charset="0"/>
              </a:rPr>
              <a:t>ramework for building web applications and APIs in Python which is </a:t>
            </a:r>
            <a:r>
              <a:rPr lang="en-IN" b="0" i="0" dirty="0">
                <a:solidFill>
                  <a:srgbClr val="040C28"/>
                </a:solidFill>
                <a:effectLst/>
                <a:latin typeface="Times New Roman" panose="02020603050405020304" pitchFamily="18" charset="0"/>
                <a:cs typeface="Times New Roman" panose="02020603050405020304" pitchFamily="18" charset="0"/>
              </a:rPr>
              <a:t>flexibility 			     and simplicity.</a:t>
            </a:r>
            <a:endParaRPr lang="en-US" b="0" i="0" dirty="0">
              <a:solidFill>
                <a:srgbClr val="040C28"/>
              </a:solidFill>
              <a:effectLst/>
              <a:latin typeface="Times New Roman" panose="02020603050405020304" pitchFamily="18" charset="0"/>
              <a:cs typeface="Times New Roman" panose="02020603050405020304" pitchFamily="18" charset="0"/>
            </a:endParaRPr>
          </a:p>
          <a:p>
            <a:pPr marL="742950" lvl="1" indent="-285750">
              <a:lnSpc>
                <a:spcPct val="150000"/>
              </a:lnSpc>
              <a:buClr>
                <a:schemeClr val="accent1"/>
              </a:buClr>
              <a:buFont typeface="Wingdings" panose="05000000000000000000" pitchFamily="2" charset="2"/>
              <a:buChar char="§"/>
            </a:pPr>
            <a:r>
              <a:rPr lang="en-IN" b="1" dirty="0">
                <a:latin typeface="Book Antiqua" panose="02040602050305030304" pitchFamily="18" charset="0"/>
              </a:rPr>
              <a:t>Translator API</a:t>
            </a:r>
            <a:r>
              <a:rPr lang="en-IN" dirty="0">
                <a:latin typeface="Book Antiqua" panose="02040602050305030304" pitchFamily="18" charset="0"/>
              </a:rPr>
              <a:t>   	   : </a:t>
            </a:r>
            <a:r>
              <a:rPr lang="en-IN" dirty="0">
                <a:latin typeface="Times New Roman" panose="02020603050405020304" pitchFamily="18" charset="0"/>
                <a:cs typeface="Times New Roman" panose="02020603050405020304" pitchFamily="18" charset="0"/>
              </a:rPr>
              <a:t>Framework used for converting text translation making user-friendly.</a:t>
            </a:r>
            <a:endParaRPr lang="en-IN" dirty="0">
              <a:latin typeface="Candara" panose="020E0502030303020204" pitchFamily="34" charset="0"/>
            </a:endParaRPr>
          </a:p>
          <a:p>
            <a:pPr marL="742950" lvl="1" indent="-285750">
              <a:lnSpc>
                <a:spcPct val="200000"/>
              </a:lnSpc>
              <a:buClr>
                <a:schemeClr val="accent1"/>
              </a:buClr>
              <a:buFont typeface="Wingdings" panose="05000000000000000000" pitchFamily="2" charset="2"/>
              <a:buChar char="§"/>
            </a:pPr>
            <a:r>
              <a:rPr lang="en-IN" b="1" dirty="0">
                <a:latin typeface="Book Antiqua" panose="02040602050305030304" pitchFamily="18" charset="0"/>
              </a:rPr>
              <a:t>TensorFlow               </a:t>
            </a:r>
            <a:r>
              <a:rPr lang="en-IN" dirty="0">
                <a:latin typeface="Book Antiqua" panose="02040602050305030304" pitchFamily="18" charset="0"/>
              </a:rPr>
              <a:t> : </a:t>
            </a:r>
            <a:r>
              <a:rPr lang="en-IN" dirty="0">
                <a:latin typeface="Times New Roman" panose="02020603050405020304" pitchFamily="18" charset="0"/>
                <a:cs typeface="Times New Roman" panose="02020603050405020304" pitchFamily="18" charset="0"/>
              </a:rPr>
              <a:t>Framework used for training the CNN model  </a:t>
            </a:r>
          </a:p>
          <a:p>
            <a:pPr marL="742950" lvl="1" indent="-285750">
              <a:lnSpc>
                <a:spcPct val="200000"/>
              </a:lnSpc>
              <a:buClr>
                <a:schemeClr val="accent1"/>
              </a:buClr>
              <a:buFont typeface="Wingdings" panose="05000000000000000000" pitchFamily="2" charset="2"/>
              <a:buChar char="§"/>
            </a:pPr>
            <a:r>
              <a:rPr lang="en-IN" b="1" dirty="0" err="1">
                <a:latin typeface="Book Antiqua" panose="02040602050305030304" pitchFamily="18" charset="0"/>
              </a:rPr>
              <a:t>Keras</a:t>
            </a:r>
            <a:r>
              <a:rPr lang="en-IN" b="1" dirty="0">
                <a:latin typeface="Book Antiqua" panose="02040602050305030304" pitchFamily="18" charset="0"/>
              </a:rPr>
              <a:t> 	        	   </a:t>
            </a:r>
            <a:r>
              <a:rPr lang="en-IN" dirty="0">
                <a:latin typeface="Book Antiqua" panose="02040602050305030304" pitchFamily="18" charset="0"/>
              </a:rPr>
              <a:t>: </a:t>
            </a:r>
            <a:r>
              <a:rPr lang="en-IN" dirty="0">
                <a:latin typeface="Times New Roman" panose="02020603050405020304" pitchFamily="18" charset="0"/>
                <a:cs typeface="Times New Roman" panose="02020603050405020304" pitchFamily="18" charset="0"/>
              </a:rPr>
              <a:t>for providing a high level of abstraction.</a:t>
            </a:r>
          </a:p>
          <a:p>
            <a:pPr marL="742950" lvl="1" indent="-285750">
              <a:lnSpc>
                <a:spcPct val="200000"/>
              </a:lnSpc>
              <a:buClr>
                <a:schemeClr val="accent1"/>
              </a:buClr>
              <a:buFont typeface="Wingdings" panose="05000000000000000000" pitchFamily="2" charset="2"/>
              <a:buChar char="§"/>
            </a:pPr>
            <a:r>
              <a:rPr lang="en-IN" b="1" dirty="0">
                <a:latin typeface="Book Antiqua" panose="02040602050305030304" pitchFamily="18" charset="0"/>
              </a:rPr>
              <a:t>Flask	                  </a:t>
            </a:r>
            <a:r>
              <a:rPr lang="en-IN" dirty="0">
                <a:latin typeface="Book Antiqua" panose="02040602050305030304" pitchFamily="18" charset="0"/>
              </a:rPr>
              <a:t> : </a:t>
            </a:r>
            <a:r>
              <a:rPr lang="en-IN" dirty="0">
                <a:latin typeface="Times New Roman" panose="02020603050405020304" pitchFamily="18" charset="0"/>
                <a:cs typeface="Times New Roman" panose="02020603050405020304" pitchFamily="18" charset="0"/>
              </a:rPr>
              <a:t>Library used in python for accessing flask API.</a:t>
            </a:r>
          </a:p>
          <a:p>
            <a:pPr marL="742950" lvl="1" indent="-285750">
              <a:lnSpc>
                <a:spcPct val="200000"/>
              </a:lnSpc>
              <a:buClr>
                <a:schemeClr val="accent1"/>
              </a:buClr>
              <a:buFont typeface="Wingdings" panose="05000000000000000000" pitchFamily="2" charset="2"/>
              <a:buChar char="§"/>
            </a:pPr>
            <a:r>
              <a:rPr lang="en-IN" b="1" dirty="0" err="1">
                <a:latin typeface="Book Antiqua" panose="02040602050305030304" pitchFamily="18" charset="0"/>
              </a:rPr>
              <a:t>Nltk</a:t>
            </a:r>
            <a:r>
              <a:rPr lang="en-IN" b="1" dirty="0">
                <a:latin typeface="Book Antiqua" panose="02040602050305030304" pitchFamily="18" charset="0"/>
              </a:rPr>
              <a:t>	    	  </a:t>
            </a:r>
            <a:r>
              <a:rPr lang="en-IN" dirty="0">
                <a:latin typeface="Book Antiqua" panose="02040602050305030304" pitchFamily="18" charset="0"/>
              </a:rPr>
              <a:t> : </a:t>
            </a:r>
            <a:r>
              <a:rPr lang="en-IN" dirty="0">
                <a:latin typeface="Times New Roman" panose="02020603050405020304" pitchFamily="18" charset="0"/>
                <a:cs typeface="Times New Roman" panose="02020603050405020304" pitchFamily="18" charset="0"/>
              </a:rPr>
              <a:t>Library used in python for accessing Natural Language Processing(NLP).</a:t>
            </a:r>
          </a:p>
          <a:p>
            <a:pPr marL="742950" lvl="1" indent="-285750">
              <a:lnSpc>
                <a:spcPct val="200000"/>
              </a:lnSpc>
              <a:buClr>
                <a:schemeClr val="accent1"/>
              </a:buClr>
              <a:buFont typeface="Wingdings" panose="05000000000000000000" pitchFamily="2" charset="2"/>
              <a:buChar char="§"/>
            </a:pPr>
            <a:r>
              <a:rPr lang="en-IN" b="1" dirty="0">
                <a:latin typeface="Book Antiqua" panose="02040602050305030304" pitchFamily="18" charset="0"/>
              </a:rPr>
              <a:t>NumPy</a:t>
            </a:r>
            <a:r>
              <a:rPr lang="en-IN" dirty="0">
                <a:latin typeface="Book Antiqua" panose="02040602050305030304" pitchFamily="18" charset="0"/>
              </a:rPr>
              <a:t> 	           	   : </a:t>
            </a:r>
            <a:r>
              <a:rPr lang="en-IN" dirty="0">
                <a:latin typeface="Times New Roman" panose="02020603050405020304" pitchFamily="18" charset="0"/>
                <a:cs typeface="Times New Roman" panose="02020603050405020304" pitchFamily="18" charset="0"/>
              </a:rPr>
              <a:t>Library in python used for accessing images in array format.</a:t>
            </a:r>
          </a:p>
        </p:txBody>
      </p:sp>
      <p:sp>
        <p:nvSpPr>
          <p:cNvPr id="7" name="Date Placeholder 10">
            <a:extLst>
              <a:ext uri="{FF2B5EF4-FFF2-40B4-BE49-F238E27FC236}">
                <a16:creationId xmlns:a16="http://schemas.microsoft.com/office/drawing/2014/main" id="{A51A17AA-4CA5-A5C5-5F35-09B5EE2D6599}"/>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3" name="Footer Placeholder 10">
            <a:extLst>
              <a:ext uri="{FF2B5EF4-FFF2-40B4-BE49-F238E27FC236}">
                <a16:creationId xmlns:a16="http://schemas.microsoft.com/office/drawing/2014/main" id="{7861725C-A27E-34EA-2385-86CC1FE5E2EB}"/>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5168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18</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4926106" y="733471"/>
            <a:ext cx="1806905"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MODULES</a:t>
            </a:r>
          </a:p>
        </p:txBody>
      </p:sp>
      <p:sp>
        <p:nvSpPr>
          <p:cNvPr id="7" name="TextBox 6">
            <a:extLst>
              <a:ext uri="{FF2B5EF4-FFF2-40B4-BE49-F238E27FC236}">
                <a16:creationId xmlns:a16="http://schemas.microsoft.com/office/drawing/2014/main" id="{1618649D-0B96-0FAD-8627-1F0365BA0883}"/>
              </a:ext>
            </a:extLst>
          </p:cNvPr>
          <p:cNvSpPr txBox="1"/>
          <p:nvPr/>
        </p:nvSpPr>
        <p:spPr>
          <a:xfrm>
            <a:off x="932503" y="1095973"/>
            <a:ext cx="10093911" cy="5028556"/>
          </a:xfrm>
          <a:prstGeom prst="rect">
            <a:avLst/>
          </a:prstGeom>
          <a:noFill/>
        </p:spPr>
        <p:txBody>
          <a:bodyPr wrap="square" rtlCol="0">
            <a:spAutoFit/>
          </a:bodyPr>
          <a:lstStyle/>
          <a:p>
            <a:pPr marL="285750" indent="-285750" algn="just">
              <a:lnSpc>
                <a:spcPct val="150000"/>
              </a:lnSpc>
              <a:buClr>
                <a:srgbClr val="7030A0"/>
              </a:buClr>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Chat Bot: </a:t>
            </a:r>
          </a:p>
          <a:p>
            <a:pPr lvl="1" algn="just">
              <a:lnSpc>
                <a:spcPct val="150000"/>
              </a:lnSpc>
              <a:buClr>
                <a:srgbClr val="7030A0"/>
              </a:buClr>
            </a:pPr>
            <a:r>
              <a:rPr lang="en-IN" dirty="0">
                <a:latin typeface="Times New Roman" panose="02020603050405020304" pitchFamily="18" charset="0"/>
                <a:cs typeface="Times New Roman" panose="02020603050405020304" pitchFamily="18" charset="0"/>
              </a:rPr>
              <a:t>In this, the model </a:t>
            </a:r>
            <a:r>
              <a:rPr lang="en-US" dirty="0">
                <a:latin typeface="Times New Roman" panose="02020603050405020304" pitchFamily="18" charset="0"/>
                <a:cs typeface="Times New Roman" panose="02020603050405020304" pitchFamily="18" charset="0"/>
              </a:rPr>
              <a:t>helps in communicating with client if there is any problem with the yield. The Chat Bot makes the user to get user-friendly understanding of the website.</a:t>
            </a:r>
          </a:p>
          <a:p>
            <a:pPr marL="285750" indent="-285750" algn="just">
              <a:lnSpc>
                <a:spcPct val="150000"/>
              </a:lnSpc>
              <a:buClr>
                <a:srgbClr val="7030A0"/>
              </a:buClr>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Text Translator:</a:t>
            </a:r>
          </a:p>
          <a:p>
            <a:pPr lvl="1" algn="just">
              <a:lnSpc>
                <a:spcPct val="150000"/>
              </a:lnSpc>
              <a:buClr>
                <a:srgbClr val="7030A0"/>
              </a:buClr>
            </a:pPr>
            <a:r>
              <a:rPr lang="en-US" dirty="0">
                <a:latin typeface="Times New Roman" panose="02020603050405020304" pitchFamily="18" charset="0"/>
                <a:cs typeface="Times New Roman" panose="02020603050405020304" pitchFamily="18" charset="0"/>
              </a:rPr>
              <a:t>Translation is the process of reworking text from one language into another to maintain the original message and communication client can communicate in any language. </a:t>
            </a:r>
          </a:p>
          <a:p>
            <a:pPr marL="285750" indent="-285750" algn="just">
              <a:lnSpc>
                <a:spcPct val="150000"/>
              </a:lnSpc>
              <a:buClr>
                <a:srgbClr val="7030A0"/>
              </a:buClr>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API: </a:t>
            </a:r>
          </a:p>
          <a:p>
            <a:pPr lvl="1" algn="just">
              <a:lnSpc>
                <a:spcPct val="150000"/>
              </a:lnSpc>
              <a:buClr>
                <a:srgbClr val="7030A0"/>
              </a:buClr>
            </a:pPr>
            <a:r>
              <a:rPr lang="en-US" dirty="0">
                <a:latin typeface="Times New Roman" panose="02020603050405020304" pitchFamily="18" charset="0"/>
                <a:cs typeface="Times New Roman" panose="02020603050405020304" pitchFamily="18" charset="0"/>
              </a:rPr>
              <a:t>This module protects the information of all clients and conversations of all clients, using the google translator API.</a:t>
            </a:r>
          </a:p>
          <a:p>
            <a:pPr marL="285750" indent="-285750" algn="just">
              <a:lnSpc>
                <a:spcPct val="150000"/>
              </a:lnSpc>
              <a:buClr>
                <a:srgbClr val="7030A0"/>
              </a:buClr>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Marketing Management: </a:t>
            </a:r>
          </a:p>
          <a:p>
            <a:pPr lvl="1" algn="just">
              <a:lnSpc>
                <a:spcPct val="150000"/>
              </a:lnSpc>
              <a:buClr>
                <a:srgbClr val="7030A0"/>
              </a:buClr>
            </a:pPr>
            <a:r>
              <a:rPr lang="en-US" dirty="0">
                <a:latin typeface="Times New Roman" panose="02020603050405020304" pitchFamily="18" charset="0"/>
                <a:cs typeface="Times New Roman" panose="02020603050405020304" pitchFamily="18" charset="0"/>
              </a:rPr>
              <a:t>This module is useful for client in which they can directly sell their products or buy the products from other clients. There is no involvement in third party persons like agent or wholesalers. </a:t>
            </a:r>
            <a:endParaRPr lang="en-IN" b="1"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3" name="Footer Placeholder 10">
            <a:extLst>
              <a:ext uri="{FF2B5EF4-FFF2-40B4-BE49-F238E27FC236}">
                <a16:creationId xmlns:a16="http://schemas.microsoft.com/office/drawing/2014/main" id="{CB41E5E9-8A91-A7A9-348F-A748C81B9547}"/>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6298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19</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635827"/>
            <a:ext cx="5390267" cy="2620397"/>
          </a:xfrm>
          <a:prstGeom prst="rect">
            <a:avLst/>
          </a:prstGeom>
          <a:noFill/>
        </p:spPr>
        <p:txBody>
          <a:bodyPr wrap="square" rtlCol="0">
            <a:spAutoFit/>
          </a:bodyPr>
          <a:lstStyle/>
          <a:p>
            <a:pPr marL="342900" lvl="0" indent="-342900">
              <a:lnSpc>
                <a:spcPct val="150000"/>
              </a:lnSpc>
              <a:spcAft>
                <a:spcPts val="2000"/>
              </a:spcAft>
              <a:buFont typeface="+mj-lt"/>
              <a:buAutoNum type="arabicPeriod"/>
            </a:pPr>
            <a:r>
              <a:rPr lang="en-IN" sz="2000" b="1" dirty="0">
                <a:effectLst/>
                <a:latin typeface="Constantia" panose="02030602050306030303" pitchFamily="18" charset="0"/>
                <a:ea typeface="Calibri" panose="020F0502020204030204" pitchFamily="34" charset="0"/>
                <a:cs typeface="Times New Roman" panose="02020603050405020304" pitchFamily="18" charset="0"/>
              </a:rPr>
              <a:t>USE CASE 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735965" indent="-285750" algn="just">
              <a:lnSpc>
                <a:spcPct val="150000"/>
              </a:lnSpc>
              <a:spcAft>
                <a:spcPts val="15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following shown figure is the Use-case diagram of our proposed project.</a:t>
            </a:r>
          </a:p>
          <a:p>
            <a:pPr marL="735965" indent="-285750" algn="just">
              <a:lnSpc>
                <a:spcPct val="150000"/>
              </a:lnSpc>
              <a:spcAft>
                <a:spcPts val="15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describes what the system does and how the system operates internally.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7" name="Footer Placeholder 10">
            <a:extLst>
              <a:ext uri="{FF2B5EF4-FFF2-40B4-BE49-F238E27FC236}">
                <a16:creationId xmlns:a16="http://schemas.microsoft.com/office/drawing/2014/main" id="{BE5EFCE8-33E2-5079-CD6E-5ED8A78436B2}"/>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0DAED87-A9A7-E662-7454-0D0EC21CA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609" y="1068104"/>
            <a:ext cx="4912658" cy="5168544"/>
          </a:xfrm>
          <a:prstGeom prst="rect">
            <a:avLst/>
          </a:prstGeom>
        </p:spPr>
      </p:pic>
    </p:spTree>
    <p:extLst>
      <p:ext uri="{BB962C8B-B14F-4D97-AF65-F5344CB8AC3E}">
        <p14:creationId xmlns:p14="http://schemas.microsoft.com/office/powerpoint/2010/main" val="4094511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2DAE-93B7-442B-AB3E-6A1DFEC23361}"/>
              </a:ext>
            </a:extLst>
          </p:cNvPr>
          <p:cNvSpPr>
            <a:spLocks noGrp="1"/>
          </p:cNvSpPr>
          <p:nvPr>
            <p:ph type="title"/>
          </p:nvPr>
        </p:nvSpPr>
        <p:spPr>
          <a:xfrm>
            <a:off x="838200" y="132443"/>
            <a:ext cx="10515600" cy="731520"/>
          </a:xfrm>
        </p:spPr>
        <p:txBody>
          <a:bodyPr/>
          <a:lstStyle/>
          <a:p>
            <a:r>
              <a:rPr lang="en-IN" dirty="0">
                <a:solidFill>
                  <a:schemeClr val="accent1">
                    <a:lumMod val="75000"/>
                  </a:schemeClr>
                </a:solidFill>
                <a:latin typeface="Book Antiqua" panose="02040602050305030304" pitchFamily="18" charset="0"/>
                <a:cs typeface="Times New Roman" panose="02020603050405020304" pitchFamily="18" charset="0"/>
              </a:rPr>
              <a:t>                            </a:t>
            </a:r>
            <a:r>
              <a:rPr lang="en-IN" sz="2400" b="1" dirty="0">
                <a:solidFill>
                  <a:schemeClr val="accent1">
                    <a:lumMod val="75000"/>
                  </a:schemeClr>
                </a:solidFill>
                <a:latin typeface="Book Antiqua" panose="02040602050305030304" pitchFamily="18" charset="0"/>
                <a:cs typeface="Times New Roman" panose="02020603050405020304" pitchFamily="18" charset="0"/>
              </a:rPr>
              <a:t>CONTENTS</a:t>
            </a:r>
            <a:endParaRPr lang="en-IN" sz="2800" b="1" dirty="0">
              <a:solidFill>
                <a:schemeClr val="accent1">
                  <a:lumMod val="75000"/>
                </a:schemeClr>
              </a:solidFill>
              <a:latin typeface="Book Antiqua" panose="0204060205030503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993A7735-4436-4DDD-A2EA-252051D8DDD1}"/>
              </a:ext>
            </a:extLst>
          </p:cNvPr>
          <p:cNvSpPr>
            <a:spLocks noGrp="1"/>
          </p:cNvSpPr>
          <p:nvPr>
            <p:ph type="sldNum" sz="quarter" idx="12"/>
          </p:nvPr>
        </p:nvSpPr>
        <p:spPr>
          <a:xfrm>
            <a:off x="8610600" y="6365434"/>
            <a:ext cx="2743200" cy="365125"/>
          </a:xfrm>
        </p:spPr>
        <p:txBody>
          <a:bodyPr/>
          <a:lstStyle/>
          <a:p>
            <a:fld id="{AE5629FF-3FC9-4ED2-8167-F1E9CD28EC76}" type="slidenum">
              <a:rPr lang="en-IN" smtClean="0">
                <a:latin typeface="Times New Roman" panose="02020603050405020304" pitchFamily="18" charset="0"/>
                <a:cs typeface="Times New Roman" panose="02020603050405020304" pitchFamily="18" charset="0"/>
              </a:rPr>
              <a:pPr/>
              <a:t>2</a:t>
            </a:fld>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294154C-098F-454D-ACAB-19585C96B82E}"/>
              </a:ext>
            </a:extLst>
          </p:cNvPr>
          <p:cNvSpPr>
            <a:spLocks noGrp="1"/>
          </p:cNvSpPr>
          <p:nvPr/>
        </p:nvSpPr>
        <p:spPr>
          <a:xfrm>
            <a:off x="2009219" y="768700"/>
            <a:ext cx="8173562" cy="5320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spcBef>
                <a:spcPts val="0"/>
              </a:spcBef>
              <a:spcAft>
                <a:spcPts val="500"/>
              </a:spcAft>
              <a:buClr>
                <a:schemeClr val="accent1">
                  <a:lumMod val="75000"/>
                </a:schemeClr>
              </a:buClr>
              <a:buSzPct val="55000"/>
              <a:buFont typeface="Wingdings" panose="05000000000000000000" pitchFamily="2" charset="2"/>
              <a:buChar char="q"/>
            </a:pPr>
            <a:r>
              <a:rPr lang="en-IN" dirty="0">
                <a:solidFill>
                  <a:schemeClr val="tx1"/>
                </a:solidFill>
                <a:latin typeface="Constantia" panose="02030602050306030303" pitchFamily="18" charset="0"/>
              </a:rPr>
              <a:t>Abstract</a:t>
            </a:r>
          </a:p>
          <a:p>
            <a:pPr>
              <a:spcBef>
                <a:spcPts val="0"/>
              </a:spcBef>
              <a:spcAft>
                <a:spcPts val="500"/>
              </a:spcAft>
              <a:buClr>
                <a:schemeClr val="accent1">
                  <a:lumMod val="75000"/>
                </a:schemeClr>
              </a:buClr>
              <a:buSzPct val="55000"/>
              <a:buFont typeface="Wingdings" panose="05000000000000000000" pitchFamily="2" charset="2"/>
              <a:buChar char="q"/>
            </a:pPr>
            <a:r>
              <a:rPr lang="en-IN" dirty="0">
                <a:solidFill>
                  <a:schemeClr val="tx1"/>
                </a:solidFill>
                <a:latin typeface="Constantia" panose="02030602050306030303" pitchFamily="18" charset="0"/>
              </a:rPr>
              <a:t>Introduction</a:t>
            </a:r>
          </a:p>
          <a:p>
            <a:pPr lvl="1">
              <a:spcBef>
                <a:spcPts val="0"/>
              </a:spcBef>
              <a:spcAft>
                <a:spcPts val="500"/>
              </a:spcAft>
              <a:buClr>
                <a:schemeClr val="accent1">
                  <a:lumMod val="75000"/>
                </a:schemeClr>
              </a:buClr>
              <a:buSzPct val="100000"/>
              <a:buFont typeface="Wingdings" panose="05000000000000000000" pitchFamily="2" charset="2"/>
              <a:buChar char="§"/>
              <a:defRPr/>
            </a:pPr>
            <a:r>
              <a:rPr lang="en-IN" sz="1800" dirty="0">
                <a:solidFill>
                  <a:schemeClr val="tx1"/>
                </a:solidFill>
                <a:latin typeface="Constantia" panose="02030602050306030303" pitchFamily="18" charset="0"/>
              </a:rPr>
              <a:t>Problem statement</a:t>
            </a:r>
          </a:p>
          <a:p>
            <a:pPr lvl="1">
              <a:spcBef>
                <a:spcPts val="0"/>
              </a:spcBef>
              <a:spcAft>
                <a:spcPts val="500"/>
              </a:spcAft>
              <a:buClr>
                <a:schemeClr val="accent1">
                  <a:lumMod val="75000"/>
                </a:schemeClr>
              </a:buClr>
              <a:buSzPct val="100000"/>
              <a:buFont typeface="Wingdings" panose="05000000000000000000" pitchFamily="2" charset="2"/>
              <a:buChar char="§"/>
              <a:defRPr/>
            </a:pPr>
            <a:r>
              <a:rPr lang="en-IN" sz="1800" dirty="0">
                <a:solidFill>
                  <a:schemeClr val="tx1"/>
                </a:solidFill>
                <a:effectLst/>
                <a:latin typeface="Constantia" panose="02030602050306030303" pitchFamily="18" charset="0"/>
                <a:ea typeface="Times New Roman" panose="02020603050405020304" pitchFamily="18" charset="0"/>
              </a:rPr>
              <a:t>Aim &amp; Objective of the project</a:t>
            </a:r>
          </a:p>
          <a:p>
            <a:pPr lvl="1">
              <a:spcBef>
                <a:spcPts val="0"/>
              </a:spcBef>
              <a:spcAft>
                <a:spcPts val="500"/>
              </a:spcAft>
              <a:buClr>
                <a:schemeClr val="accent1">
                  <a:lumMod val="75000"/>
                </a:schemeClr>
              </a:buClr>
              <a:buSzPct val="100000"/>
              <a:buFont typeface="Wingdings" panose="05000000000000000000" pitchFamily="2" charset="2"/>
              <a:buChar char="§"/>
              <a:defRPr/>
            </a:pPr>
            <a:r>
              <a:rPr lang="en-IN" sz="1800" dirty="0">
                <a:solidFill>
                  <a:schemeClr val="tx1"/>
                </a:solidFill>
                <a:latin typeface="Constantia" panose="02030602050306030303" pitchFamily="18" charset="0"/>
                <a:ea typeface="Times New Roman" panose="02020603050405020304" pitchFamily="18" charset="0"/>
              </a:rPr>
              <a:t>Existing System and Disadvantages</a:t>
            </a:r>
          </a:p>
          <a:p>
            <a:pPr lvl="1">
              <a:spcBef>
                <a:spcPts val="0"/>
              </a:spcBef>
              <a:spcAft>
                <a:spcPts val="500"/>
              </a:spcAft>
              <a:buClr>
                <a:schemeClr val="accent1">
                  <a:lumMod val="75000"/>
                </a:schemeClr>
              </a:buClr>
              <a:buSzPct val="100000"/>
              <a:buFont typeface="Wingdings" panose="05000000000000000000" pitchFamily="2" charset="2"/>
              <a:buChar char="§"/>
              <a:defRPr/>
            </a:pPr>
            <a:r>
              <a:rPr lang="en-IN" sz="1800" dirty="0">
                <a:solidFill>
                  <a:schemeClr val="tx1"/>
                </a:solidFill>
                <a:latin typeface="Constantia" panose="02030602050306030303" pitchFamily="18" charset="0"/>
              </a:rPr>
              <a:t>Proposed system and Advantages</a:t>
            </a:r>
          </a:p>
          <a:p>
            <a:pPr lvl="1">
              <a:spcBef>
                <a:spcPts val="0"/>
              </a:spcBef>
              <a:spcAft>
                <a:spcPts val="500"/>
              </a:spcAft>
              <a:buClr>
                <a:schemeClr val="accent1">
                  <a:lumMod val="75000"/>
                </a:schemeClr>
              </a:buClr>
              <a:buSzPct val="100000"/>
              <a:buFont typeface="Wingdings" panose="05000000000000000000" pitchFamily="2" charset="2"/>
              <a:buChar char="§"/>
              <a:defRPr/>
            </a:pPr>
            <a:r>
              <a:rPr lang="en-IN" sz="1800" dirty="0">
                <a:solidFill>
                  <a:schemeClr val="tx1"/>
                </a:solidFill>
                <a:effectLst/>
                <a:latin typeface="Constantia" panose="02030602050306030303" pitchFamily="18" charset="0"/>
                <a:ea typeface="Times New Roman" panose="02020603050405020304" pitchFamily="18" charset="0"/>
              </a:rPr>
              <a:t>Literature Survey Comparison Table</a:t>
            </a:r>
          </a:p>
          <a:p>
            <a:pPr>
              <a:spcBef>
                <a:spcPts val="0"/>
              </a:spcBef>
              <a:spcAft>
                <a:spcPts val="500"/>
              </a:spcAft>
              <a:buClr>
                <a:srgbClr val="2F5597"/>
              </a:buClr>
              <a:buSzPct val="55000"/>
              <a:buFont typeface="Wingdings" panose="05000000000000000000" pitchFamily="2" charset="2"/>
              <a:buChar char="q"/>
            </a:pPr>
            <a:r>
              <a:rPr lang="en-IN" dirty="0">
                <a:solidFill>
                  <a:schemeClr val="tx1"/>
                </a:solidFill>
                <a:latin typeface="Constantia" panose="02030602050306030303" pitchFamily="18" charset="0"/>
              </a:rPr>
              <a:t>Requirement Analysis(SRS/HRS)</a:t>
            </a:r>
          </a:p>
          <a:p>
            <a:pPr>
              <a:spcBef>
                <a:spcPts val="0"/>
              </a:spcBef>
              <a:spcAft>
                <a:spcPts val="500"/>
              </a:spcAft>
              <a:buClr>
                <a:srgbClr val="2F5597"/>
              </a:buClr>
              <a:buSzPct val="55000"/>
              <a:buFont typeface="Wingdings" panose="05000000000000000000" pitchFamily="2" charset="2"/>
              <a:buChar char="q"/>
            </a:pPr>
            <a:r>
              <a:rPr lang="en-IN" dirty="0">
                <a:solidFill>
                  <a:schemeClr val="tx1"/>
                </a:solidFill>
                <a:latin typeface="Constantia" panose="02030602050306030303" pitchFamily="18" charset="0"/>
              </a:rPr>
              <a:t>Project Flow</a:t>
            </a:r>
          </a:p>
          <a:p>
            <a:pPr>
              <a:spcBef>
                <a:spcPts val="0"/>
              </a:spcBef>
              <a:spcAft>
                <a:spcPts val="500"/>
              </a:spcAft>
              <a:buClr>
                <a:srgbClr val="2F5597"/>
              </a:buClr>
              <a:buSzPct val="55000"/>
              <a:buFont typeface="Wingdings" panose="05000000000000000000" pitchFamily="2" charset="2"/>
              <a:buChar char="q"/>
            </a:pPr>
            <a:r>
              <a:rPr lang="en-IN" dirty="0">
                <a:solidFill>
                  <a:schemeClr val="tx1"/>
                </a:solidFill>
                <a:latin typeface="Constantia" panose="02030602050306030303" pitchFamily="18" charset="0"/>
              </a:rPr>
              <a:t>Technology/Algorithm Used</a:t>
            </a:r>
          </a:p>
          <a:p>
            <a:pPr>
              <a:spcBef>
                <a:spcPts val="0"/>
              </a:spcBef>
              <a:spcAft>
                <a:spcPts val="500"/>
              </a:spcAft>
              <a:buClr>
                <a:srgbClr val="2F5597"/>
              </a:buClr>
              <a:buSzPct val="55000"/>
              <a:buFont typeface="Wingdings" panose="05000000000000000000" pitchFamily="2" charset="2"/>
              <a:buChar char="q"/>
            </a:pPr>
            <a:r>
              <a:rPr lang="en-IN" dirty="0">
                <a:solidFill>
                  <a:schemeClr val="tx1"/>
                </a:solidFill>
                <a:latin typeface="Constantia" panose="02030602050306030303" pitchFamily="18" charset="0"/>
              </a:rPr>
              <a:t>Modules</a:t>
            </a:r>
          </a:p>
          <a:p>
            <a:pPr>
              <a:spcBef>
                <a:spcPts val="0"/>
              </a:spcBef>
              <a:spcAft>
                <a:spcPts val="500"/>
              </a:spcAft>
              <a:buClr>
                <a:srgbClr val="2F5597"/>
              </a:buClr>
              <a:buSzPct val="55000"/>
              <a:buFont typeface="Wingdings" panose="05000000000000000000" pitchFamily="2" charset="2"/>
              <a:buChar char="q"/>
            </a:pPr>
            <a:r>
              <a:rPr lang="en-US" dirty="0">
                <a:solidFill>
                  <a:schemeClr val="tx1"/>
                </a:solidFill>
                <a:latin typeface="Constantia" panose="02030602050306030303" pitchFamily="18" charset="0"/>
              </a:rPr>
              <a:t>UML Diagrams </a:t>
            </a:r>
          </a:p>
          <a:p>
            <a:pPr>
              <a:spcBef>
                <a:spcPts val="0"/>
              </a:spcBef>
              <a:spcAft>
                <a:spcPts val="500"/>
              </a:spcAft>
              <a:buClr>
                <a:srgbClr val="2F5597"/>
              </a:buClr>
              <a:buSzPct val="55000"/>
              <a:buFont typeface="Wingdings" panose="05000000000000000000" pitchFamily="2" charset="2"/>
              <a:buChar char="q"/>
            </a:pPr>
            <a:r>
              <a:rPr lang="en-US" dirty="0">
                <a:solidFill>
                  <a:schemeClr val="tx1"/>
                </a:solidFill>
                <a:latin typeface="Constantia" panose="02030602050306030303" pitchFamily="18" charset="0"/>
              </a:rPr>
              <a:t>Testing and Test cases</a:t>
            </a:r>
          </a:p>
          <a:p>
            <a:pPr>
              <a:spcBef>
                <a:spcPts val="0"/>
              </a:spcBef>
              <a:spcAft>
                <a:spcPts val="500"/>
              </a:spcAft>
              <a:buClr>
                <a:srgbClr val="2F5597"/>
              </a:buClr>
              <a:buSzPct val="55000"/>
              <a:buFont typeface="Wingdings" panose="05000000000000000000" pitchFamily="2" charset="2"/>
              <a:buChar char="q"/>
            </a:pPr>
            <a:r>
              <a:rPr lang="en-US" dirty="0">
                <a:solidFill>
                  <a:schemeClr val="tx1"/>
                </a:solidFill>
                <a:latin typeface="Constantia" panose="02030602050306030303" pitchFamily="18" charset="0"/>
              </a:rPr>
              <a:t>Results/Screens</a:t>
            </a:r>
          </a:p>
          <a:p>
            <a:pPr>
              <a:spcBef>
                <a:spcPts val="0"/>
              </a:spcBef>
              <a:spcAft>
                <a:spcPts val="500"/>
              </a:spcAft>
              <a:buClr>
                <a:srgbClr val="2F5597"/>
              </a:buClr>
              <a:buSzPct val="55000"/>
              <a:buFont typeface="Wingdings" panose="05000000000000000000" pitchFamily="2" charset="2"/>
              <a:buChar char="q"/>
            </a:pPr>
            <a:r>
              <a:rPr lang="en-US" dirty="0">
                <a:solidFill>
                  <a:schemeClr val="tx1"/>
                </a:solidFill>
                <a:latin typeface="Constantia" panose="02030602050306030303" pitchFamily="18" charset="0"/>
              </a:rPr>
              <a:t>Conclusion and scope for future work</a:t>
            </a:r>
          </a:p>
          <a:p>
            <a:pPr>
              <a:spcBef>
                <a:spcPts val="0"/>
              </a:spcBef>
              <a:spcAft>
                <a:spcPts val="500"/>
              </a:spcAft>
              <a:buClr>
                <a:srgbClr val="2F5597"/>
              </a:buClr>
              <a:buSzPct val="55000"/>
              <a:buFont typeface="Wingdings" panose="05000000000000000000" pitchFamily="2" charset="2"/>
              <a:buChar char="q"/>
            </a:pPr>
            <a:r>
              <a:rPr lang="en-US" dirty="0">
                <a:solidFill>
                  <a:schemeClr val="tx1"/>
                </a:solidFill>
                <a:latin typeface="Constantia" panose="02030602050306030303" pitchFamily="18" charset="0"/>
              </a:rPr>
              <a:t>References</a:t>
            </a:r>
          </a:p>
        </p:txBody>
      </p:sp>
      <p:sp>
        <p:nvSpPr>
          <p:cNvPr id="5" name="Footer Placeholder 10">
            <a:extLst>
              <a:ext uri="{FF2B5EF4-FFF2-40B4-BE49-F238E27FC236}">
                <a16:creationId xmlns:a16="http://schemas.microsoft.com/office/drawing/2014/main" id="{0E0CA9E6-64D6-21C5-FC3E-1DA3056BC126}"/>
              </a:ext>
            </a:extLst>
          </p:cNvPr>
          <p:cNvSpPr>
            <a:spLocks noGrp="1"/>
          </p:cNvSpPr>
          <p:nvPr>
            <p:ph type="ftr" sz="quarter" idx="11"/>
          </p:nvPr>
        </p:nvSpPr>
        <p:spPr>
          <a:xfrm>
            <a:off x="637718" y="6371264"/>
            <a:ext cx="7770460" cy="365125"/>
          </a:xfrm>
        </p:spPr>
        <p:txBody>
          <a:bodyPr/>
          <a:lstStyle/>
          <a:p>
            <a:pPr algn="l"/>
            <a:r>
              <a:rPr lang="en-US" sz="10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187A44BA-414D-70D8-76AE-56ED142577DE}"/>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Tree>
    <p:extLst>
      <p:ext uri="{BB962C8B-B14F-4D97-AF65-F5344CB8AC3E}">
        <p14:creationId xmlns:p14="http://schemas.microsoft.com/office/powerpoint/2010/main" val="467777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20</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526439" y="1585027"/>
            <a:ext cx="4906173" cy="3866892"/>
          </a:xfrm>
          <a:prstGeom prst="rect">
            <a:avLst/>
          </a:prstGeom>
          <a:noFill/>
        </p:spPr>
        <p:txBody>
          <a:bodyPr wrap="square" rtlCol="0">
            <a:spAutoFit/>
          </a:bodyPr>
          <a:lstStyle/>
          <a:p>
            <a:pPr lvl="0">
              <a:lnSpc>
                <a:spcPct val="150000"/>
              </a:lnSpc>
              <a:spcAft>
                <a:spcPts val="2000"/>
              </a:spcAft>
            </a:pPr>
            <a:r>
              <a:rPr lang="en-IN" sz="2000" b="1" dirty="0">
                <a:effectLst/>
                <a:latin typeface="Constantia" panose="02030602050306030303" pitchFamily="18" charset="0"/>
                <a:ea typeface="Calibri" panose="020F0502020204030204" pitchFamily="34" charset="0"/>
                <a:cs typeface="Times New Roman" panose="02020603050405020304" pitchFamily="18" charset="0"/>
              </a:rPr>
              <a:t>2.  CLASS 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735965" indent="-285750" algn="just">
              <a:lnSpc>
                <a:spcPct val="150000"/>
              </a:lnSpc>
              <a:spcAft>
                <a:spcPts val="15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following shown figure is the </a:t>
            </a:r>
            <a:r>
              <a:rPr lang="en-US" dirty="0">
                <a:latin typeface="Times New Roman" panose="02020603050405020304" pitchFamily="18" charset="0"/>
                <a:ea typeface="Calibri" panose="020F0502020204030204" pitchFamily="34" charset="0"/>
                <a:cs typeface="Times New Roman" panose="02020603050405020304" pitchFamily="18" charset="0"/>
              </a:rPr>
              <a:t>Class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diagram of our proposed project.</a:t>
            </a:r>
          </a:p>
          <a:p>
            <a:pPr marL="735965" indent="-285750" algn="just">
              <a:lnSpc>
                <a:spcPct val="150000"/>
              </a:lnSpc>
              <a:spcAft>
                <a:spcPts val="1500"/>
              </a:spcAft>
              <a:buFont typeface="Arial" panose="020B0604020202020204" pitchFamily="34" charset="0"/>
              <a:buChar char="•"/>
            </a:pPr>
            <a:r>
              <a:rPr lang="en-US" dirty="0">
                <a:latin typeface="Times New Roman" panose="02020603050405020304" pitchFamily="18" charset="0"/>
                <a:ea typeface="StarSymbol"/>
                <a:cs typeface="Wingdings" panose="05000000000000000000" pitchFamily="2" charset="2"/>
              </a:rPr>
              <a:t>It </a:t>
            </a:r>
            <a:r>
              <a:rPr lang="en-US" sz="1800" dirty="0">
                <a:effectLst/>
                <a:latin typeface="Times New Roman" panose="02020603050405020304" pitchFamily="18" charset="0"/>
                <a:ea typeface="StarSymbol"/>
                <a:cs typeface="Wingdings" panose="05000000000000000000" pitchFamily="2" charset="2"/>
              </a:rPr>
              <a:t>is used to model the objects that make up the system, to display the relationships between the objects and to describe what those objects do and the services that they provide.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3" name="Footer Placeholder 10">
            <a:extLst>
              <a:ext uri="{FF2B5EF4-FFF2-40B4-BE49-F238E27FC236}">
                <a16:creationId xmlns:a16="http://schemas.microsoft.com/office/drawing/2014/main" id="{29E85882-35E3-6C05-A499-E7578A81BD67}"/>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F0FE8C4-F400-A7F8-9705-24CF04541579}"/>
              </a:ext>
            </a:extLst>
          </p:cNvPr>
          <p:cNvPicPr>
            <a:picLocks noChangeAspect="1"/>
          </p:cNvPicPr>
          <p:nvPr/>
        </p:nvPicPr>
        <p:blipFill rotWithShape="1">
          <a:blip r:embed="rId2">
            <a:extLst>
              <a:ext uri="{28A0092B-C50C-407E-A947-70E740481C1C}">
                <a14:useLocalDpi xmlns:a14="http://schemas.microsoft.com/office/drawing/2010/main" val="0"/>
              </a:ext>
            </a:extLst>
          </a:blip>
          <a:srcRect l="2551" r="3933"/>
          <a:stretch/>
        </p:blipFill>
        <p:spPr>
          <a:xfrm>
            <a:off x="5531224" y="1098002"/>
            <a:ext cx="6257364" cy="5243927"/>
          </a:xfrm>
          <a:prstGeom prst="rect">
            <a:avLst/>
          </a:prstGeom>
        </p:spPr>
      </p:pic>
    </p:spTree>
    <p:extLst>
      <p:ext uri="{BB962C8B-B14F-4D97-AF65-F5344CB8AC3E}">
        <p14:creationId xmlns:p14="http://schemas.microsoft.com/office/powerpoint/2010/main" val="269641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21</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409151" y="1319572"/>
            <a:ext cx="5339467" cy="4902368"/>
          </a:xfrm>
          <a:prstGeom prst="rect">
            <a:avLst/>
          </a:prstGeom>
          <a:noFill/>
        </p:spPr>
        <p:txBody>
          <a:bodyPr wrap="square" rtlCol="0">
            <a:spAutoFit/>
          </a:bodyPr>
          <a:lstStyle/>
          <a:p>
            <a:pPr lvl="0" algn="just">
              <a:lnSpc>
                <a:spcPct val="150000"/>
              </a:lnSpc>
              <a:spcAft>
                <a:spcPts val="2000"/>
              </a:spcAft>
            </a:pPr>
            <a:r>
              <a:rPr lang="en-IN" sz="2000" b="1" dirty="0">
                <a:effectLst/>
                <a:latin typeface="Constantia" panose="02030602050306030303" pitchFamily="18" charset="0"/>
                <a:ea typeface="Calibri" panose="020F0502020204030204" pitchFamily="34" charset="0"/>
                <a:cs typeface="Times New Roman" panose="02020603050405020304" pitchFamily="18" charset="0"/>
              </a:rPr>
              <a:t>3.  SEQUENCE  DIAGRAM:</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The following diagram is the </a:t>
            </a:r>
            <a:r>
              <a:rPr lang="en-US" sz="1800" b="1" dirty="0">
                <a:effectLst/>
                <a:latin typeface="Times New Roman" panose="02020603050405020304" pitchFamily="18" charset="0"/>
                <a:ea typeface="StarSymbol"/>
                <a:cs typeface="Wingdings" panose="05000000000000000000" pitchFamily="2" charset="2"/>
              </a:rPr>
              <a:t>Sequence diagram of Harnessing Technologies to Enhance Crop Production.</a:t>
            </a:r>
            <a:endParaRPr lang="en-US" sz="1800" dirty="0">
              <a:effectLst/>
              <a:latin typeface="Times New Roman" panose="02020603050405020304" pitchFamily="18" charset="0"/>
              <a:ea typeface="StarSymbol"/>
              <a:cs typeface="Wingdings" panose="05000000000000000000" pitchFamily="2" charset="2"/>
            </a:endParaRP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sequence diagram consists of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four objects the User, Chatbot, Translator, Market management.</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rPr>
              <a:t>It shows the sequence of actions between the user and the feature full end crop production system.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Aft>
                <a:spcPts val="2000"/>
              </a:spcAft>
            </a:pP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7" name="Footer Placeholder 10">
            <a:extLst>
              <a:ext uri="{FF2B5EF4-FFF2-40B4-BE49-F238E27FC236}">
                <a16:creationId xmlns:a16="http://schemas.microsoft.com/office/drawing/2014/main" id="{34B74004-3F27-ECC1-00C7-B6EFA9B108C3}"/>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ECEBEFE-DD72-1574-3943-6F58B034E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024" y="957647"/>
            <a:ext cx="6149663" cy="5413124"/>
          </a:xfrm>
          <a:prstGeom prst="rect">
            <a:avLst/>
          </a:prstGeom>
        </p:spPr>
      </p:pic>
    </p:spTree>
    <p:extLst>
      <p:ext uri="{BB962C8B-B14F-4D97-AF65-F5344CB8AC3E}">
        <p14:creationId xmlns:p14="http://schemas.microsoft.com/office/powerpoint/2010/main" val="855293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22</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64753" y="1782927"/>
            <a:ext cx="4996567" cy="3768724"/>
          </a:xfrm>
          <a:prstGeom prst="rect">
            <a:avLst/>
          </a:prstGeom>
          <a:noFill/>
        </p:spPr>
        <p:txBody>
          <a:bodyPr wrap="square" rtlCol="0">
            <a:spAutoFit/>
          </a:bodyPr>
          <a:lstStyle/>
          <a:p>
            <a:pPr marL="285750" lvl="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The following diagram is the </a:t>
            </a:r>
            <a:r>
              <a:rPr lang="en-US" sz="1800" b="1" dirty="0">
                <a:effectLst/>
                <a:latin typeface="Times New Roman" panose="02020603050405020304" pitchFamily="18" charset="0"/>
                <a:ea typeface="StarSymbol"/>
                <a:cs typeface="Wingdings" panose="05000000000000000000" pitchFamily="2" charset="2"/>
              </a:rPr>
              <a:t>Sequence diagram of Chat Bot working</a:t>
            </a:r>
            <a:r>
              <a:rPr lang="en-US" sz="1800" dirty="0">
                <a:effectLst/>
                <a:latin typeface="Times New Roman" panose="02020603050405020304" pitchFamily="18" charset="0"/>
                <a:ea typeface="StarSymbol"/>
                <a:cs typeface="Wingdings" panose="05000000000000000000" pitchFamily="2" charset="2"/>
              </a:rPr>
              <a:t>. </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sequence diagram consists of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three objects the Users, </a:t>
            </a:r>
            <a:r>
              <a:rPr lang="en-IN" dirty="0">
                <a:latin typeface="Times New Roman" panose="02020603050405020304" pitchFamily="18" charset="0"/>
                <a:ea typeface="Calibri" panose="020F0502020204030204" pitchFamily="34" charset="0"/>
                <a:cs typeface="Times New Roman" panose="02020603050405020304" pitchFamily="18" charset="0"/>
              </a:rPr>
              <a:t>Chat Bot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System.</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rPr>
              <a:t>It shows the sequence of actions between the </a:t>
            </a:r>
            <a:r>
              <a:rPr lang="en-US" dirty="0">
                <a:latin typeface="Times New Roman" panose="02020603050405020304" pitchFamily="18" charset="0"/>
                <a:ea typeface="StarSymbol"/>
              </a:rPr>
              <a:t>Users</a:t>
            </a:r>
            <a:r>
              <a:rPr lang="en-US" sz="1800" dirty="0">
                <a:effectLst/>
                <a:latin typeface="Times New Roman" panose="02020603050405020304" pitchFamily="18" charset="0"/>
                <a:ea typeface="StarSymbol"/>
              </a:rPr>
              <a:t> and the </a:t>
            </a:r>
            <a:r>
              <a:rPr lang="en-IN" sz="1800" dirty="0">
                <a:effectLst/>
                <a:latin typeface="Times New Roman" panose="02020603050405020304" pitchFamily="18" charset="0"/>
                <a:ea typeface="StarSymbol"/>
              </a:rPr>
              <a:t>Chat Bot.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Aft>
                <a:spcPts val="2000"/>
              </a:spcAft>
            </a:pP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3" name="Footer Placeholder 10">
            <a:extLst>
              <a:ext uri="{FF2B5EF4-FFF2-40B4-BE49-F238E27FC236}">
                <a16:creationId xmlns:a16="http://schemas.microsoft.com/office/drawing/2014/main" id="{28288F48-D1BC-EA49-0AB1-C5D159260867}"/>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A4C6246-60D7-1448-873E-3F7DE5C9F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324" y="1144564"/>
            <a:ext cx="5203923" cy="5045449"/>
          </a:xfrm>
          <a:prstGeom prst="rect">
            <a:avLst/>
          </a:prstGeom>
        </p:spPr>
      </p:pic>
    </p:spTree>
    <p:extLst>
      <p:ext uri="{BB962C8B-B14F-4D97-AF65-F5344CB8AC3E}">
        <p14:creationId xmlns:p14="http://schemas.microsoft.com/office/powerpoint/2010/main" val="24053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23</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746696"/>
            <a:ext cx="4996567" cy="3768724"/>
          </a:xfrm>
          <a:prstGeom prst="rect">
            <a:avLst/>
          </a:prstGeom>
          <a:noFill/>
        </p:spPr>
        <p:txBody>
          <a:bodyPr wrap="square" rtlCol="0">
            <a:spAutoFit/>
          </a:bodyPr>
          <a:lstStyle/>
          <a:p>
            <a:pPr marL="285750" lvl="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The following diagram is the </a:t>
            </a:r>
            <a:r>
              <a:rPr lang="en-US" sz="1800" b="1" dirty="0">
                <a:effectLst/>
                <a:latin typeface="Times New Roman" panose="02020603050405020304" pitchFamily="18" charset="0"/>
                <a:ea typeface="StarSymbol"/>
                <a:cs typeface="Wingdings" panose="05000000000000000000" pitchFamily="2" charset="2"/>
              </a:rPr>
              <a:t>Sequence </a:t>
            </a:r>
            <a:r>
              <a:rPr lang="en-US" b="1" dirty="0">
                <a:latin typeface="Times New Roman" panose="02020603050405020304" pitchFamily="18" charset="0"/>
                <a:ea typeface="StarSymbol"/>
                <a:cs typeface="Wingdings" panose="05000000000000000000" pitchFamily="2" charset="2"/>
              </a:rPr>
              <a:t>d</a:t>
            </a:r>
            <a:r>
              <a:rPr lang="en-US" sz="1800" b="1" dirty="0">
                <a:effectLst/>
                <a:latin typeface="Times New Roman" panose="02020603050405020304" pitchFamily="18" charset="0"/>
                <a:ea typeface="StarSymbol"/>
                <a:cs typeface="Wingdings" panose="05000000000000000000" pitchFamily="2" charset="2"/>
              </a:rPr>
              <a:t>iagram of </a:t>
            </a:r>
            <a:r>
              <a:rPr lang="en-US" b="1" dirty="0">
                <a:latin typeface="Times New Roman" panose="02020603050405020304" pitchFamily="18" charset="0"/>
                <a:ea typeface="StarSymbol"/>
                <a:cs typeface="Wingdings" panose="05000000000000000000" pitchFamily="2" charset="2"/>
              </a:rPr>
              <a:t>translator</a:t>
            </a:r>
          </a:p>
          <a:p>
            <a:pPr marL="285750" lvl="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sequence diagram consists of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three objects the User</a:t>
            </a:r>
            <a:r>
              <a:rPr lang="en-IN" dirty="0">
                <a:latin typeface="Times New Roman" panose="02020603050405020304" pitchFamily="18" charset="0"/>
                <a:ea typeface="Calibri" panose="020F0502020204030204" pitchFamily="34" charset="0"/>
                <a:cs typeface="Times New Roman" panose="02020603050405020304" pitchFamily="18" charset="0"/>
              </a:rPr>
              <a:t>s, Website, Translator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rPr>
              <a:t>It shows the sequence of actions between the user and the feature </a:t>
            </a:r>
            <a:r>
              <a:rPr lang="en-US" dirty="0">
                <a:latin typeface="Times New Roman" panose="02020603050405020304" pitchFamily="18" charset="0"/>
                <a:ea typeface="StarSymbol"/>
              </a:rPr>
              <a:t>Translator</a:t>
            </a:r>
            <a:r>
              <a:rPr lang="en-IN" sz="1800" dirty="0">
                <a:effectLst/>
                <a:latin typeface="Times New Roman" panose="02020603050405020304" pitchFamily="18" charset="0"/>
                <a:ea typeface="StarSymbol"/>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Aft>
                <a:spcPts val="2000"/>
              </a:spcAft>
            </a:pP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7" name="Footer Placeholder 10">
            <a:extLst>
              <a:ext uri="{FF2B5EF4-FFF2-40B4-BE49-F238E27FC236}">
                <a16:creationId xmlns:a16="http://schemas.microsoft.com/office/drawing/2014/main" id="{F3B777FB-FE83-B3E9-CE6F-563707B65BEF}"/>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09190D7-8C17-E4B7-3FD5-A24F6E39B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0163" y="1152199"/>
            <a:ext cx="6017535" cy="4776229"/>
          </a:xfrm>
          <a:prstGeom prst="rect">
            <a:avLst/>
          </a:prstGeom>
        </p:spPr>
      </p:pic>
    </p:spTree>
    <p:extLst>
      <p:ext uri="{BB962C8B-B14F-4D97-AF65-F5344CB8AC3E}">
        <p14:creationId xmlns:p14="http://schemas.microsoft.com/office/powerpoint/2010/main" val="153607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24</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651316" y="1096934"/>
            <a:ext cx="10889367" cy="2269019"/>
          </a:xfrm>
          <a:prstGeom prst="rect">
            <a:avLst/>
          </a:prstGeom>
          <a:noFill/>
        </p:spPr>
        <p:txBody>
          <a:bodyPr wrap="square" rtlCol="0">
            <a:spAutoFit/>
          </a:bodyPr>
          <a:lstStyle/>
          <a:p>
            <a:pPr algn="just">
              <a:lnSpc>
                <a:spcPct val="150000"/>
              </a:lnSpc>
              <a:spcAft>
                <a:spcPts val="2000"/>
              </a:spcAft>
            </a:pPr>
            <a:r>
              <a:rPr lang="en-US" sz="2000" b="1" dirty="0">
                <a:effectLst/>
                <a:latin typeface="Constantia" panose="02030602050306030303" pitchFamily="18" charset="0"/>
                <a:ea typeface="StarSymbol"/>
                <a:cs typeface="Wingdings" panose="05000000000000000000" pitchFamily="2" charset="2"/>
              </a:rPr>
              <a:t>4.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COLLABORATION 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shown figure is the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Collaboration diagram of translator working in website.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figure shows how the user communicates with the web application when he selects translator the API takes request and translates to the user’s required language.</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3" name="Footer Placeholder 10">
            <a:extLst>
              <a:ext uri="{FF2B5EF4-FFF2-40B4-BE49-F238E27FC236}">
                <a16:creationId xmlns:a16="http://schemas.microsoft.com/office/drawing/2014/main" id="{FDE9486A-A633-53D1-45D3-7191A215302C}"/>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8021BA7-A6CD-D438-D841-0A83A1C2A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522" y="3836894"/>
            <a:ext cx="10231278" cy="1795013"/>
          </a:xfrm>
          <a:prstGeom prst="rect">
            <a:avLst/>
          </a:prstGeom>
        </p:spPr>
      </p:pic>
    </p:spTree>
    <p:extLst>
      <p:ext uri="{BB962C8B-B14F-4D97-AF65-F5344CB8AC3E}">
        <p14:creationId xmlns:p14="http://schemas.microsoft.com/office/powerpoint/2010/main" val="1095283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25</a:t>
            </a:fld>
            <a:endParaRPr lang="en-IN"/>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12" name="TextBox 11">
            <a:extLst>
              <a:ext uri="{FF2B5EF4-FFF2-40B4-BE49-F238E27FC236}">
                <a16:creationId xmlns:a16="http://schemas.microsoft.com/office/drawing/2014/main" id="{63C03CF5-3A5E-AE6A-B48C-82EFA657B101}"/>
              </a:ext>
            </a:extLst>
          </p:cNvPr>
          <p:cNvSpPr txBox="1"/>
          <p:nvPr/>
        </p:nvSpPr>
        <p:spPr>
          <a:xfrm>
            <a:off x="691254" y="1305023"/>
            <a:ext cx="10729781" cy="1550874"/>
          </a:xfrm>
          <a:prstGeom prst="rect">
            <a:avLst/>
          </a:prstGeom>
          <a:noFill/>
        </p:spPr>
        <p:txBody>
          <a:bodyPr wrap="square" rtlCol="0">
            <a:spAutoFit/>
          </a:bodyPr>
          <a:lstStyle/>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rPr>
              <a:t>The below shown figure is the </a:t>
            </a:r>
            <a:r>
              <a:rPr lang="en-US" sz="1800" b="1" dirty="0">
                <a:effectLst/>
                <a:latin typeface="Times New Roman" panose="02020603050405020304" pitchFamily="18" charset="0"/>
                <a:ea typeface="StarSymbol"/>
              </a:rPr>
              <a:t>Collaboration diagram of Chat Bot</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rPr>
              <a:t> This above diagram shows the interactions between the user and the application when the user selects chat bot to interact with it for guidance and help which connects to the System.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p:txBody>
      </p:sp>
      <p:sp>
        <p:nvSpPr>
          <p:cNvPr id="3" name="Footer Placeholder 10">
            <a:extLst>
              <a:ext uri="{FF2B5EF4-FFF2-40B4-BE49-F238E27FC236}">
                <a16:creationId xmlns:a16="http://schemas.microsoft.com/office/drawing/2014/main" id="{F91C3E7E-5AB6-D3C2-333C-17DC7D6B6183}"/>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E9D135C-787D-633A-3C61-3CD32A24E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493" y="3058312"/>
            <a:ext cx="10157013" cy="3010794"/>
          </a:xfrm>
          <a:prstGeom prst="rect">
            <a:avLst/>
          </a:prstGeom>
        </p:spPr>
      </p:pic>
    </p:spTree>
    <p:extLst>
      <p:ext uri="{BB962C8B-B14F-4D97-AF65-F5344CB8AC3E}">
        <p14:creationId xmlns:p14="http://schemas.microsoft.com/office/powerpoint/2010/main" val="4214156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2F76F8-8002-7A7A-40EF-5F265E993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06" y="1748832"/>
            <a:ext cx="11636188" cy="4621939"/>
          </a:xfrm>
          <a:prstGeom prst="rect">
            <a:avLst/>
          </a:prstGeom>
        </p:spPr>
      </p:pic>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26</a:t>
            </a:fld>
            <a:endParaRPr lang="en-IN"/>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7" name="Rectangle 6">
            <a:extLst>
              <a:ext uri="{FF2B5EF4-FFF2-40B4-BE49-F238E27FC236}">
                <a16:creationId xmlns:a16="http://schemas.microsoft.com/office/drawing/2014/main" id="{E8200CFB-55E3-E7C3-ADAF-9EEEB649483B}"/>
              </a:ext>
            </a:extLst>
          </p:cNvPr>
          <p:cNvSpPr/>
          <p:nvPr/>
        </p:nvSpPr>
        <p:spPr>
          <a:xfrm>
            <a:off x="89646" y="1640541"/>
            <a:ext cx="9619129" cy="31555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E9E4F05-AE28-350F-871B-C31A14CC544B}"/>
              </a:ext>
            </a:extLst>
          </p:cNvPr>
          <p:cNvSpPr txBox="1"/>
          <p:nvPr/>
        </p:nvSpPr>
        <p:spPr>
          <a:xfrm>
            <a:off x="691255" y="1292323"/>
            <a:ext cx="8198745" cy="2643481"/>
          </a:xfrm>
          <a:prstGeom prst="rect">
            <a:avLst/>
          </a:prstGeom>
          <a:noFill/>
        </p:spPr>
        <p:txBody>
          <a:bodyPr wrap="square" rtlCol="0">
            <a:spAutoFit/>
          </a:bodyPr>
          <a:lstStyle/>
          <a:p>
            <a:pPr marL="285750" indent="-285750" algn="just">
              <a:lnSpc>
                <a:spcPct val="150000"/>
              </a:lnSpc>
              <a:spcAft>
                <a:spcPts val="800"/>
              </a:spcAft>
              <a:buFont typeface="Arial" panose="020B0604020202020204" pitchFamily="34" charset="0"/>
              <a:buChar char="•"/>
              <a:tabLst>
                <a:tab pos="1229995" algn="l"/>
              </a:tabLst>
            </a:pPr>
            <a:r>
              <a:rPr lang="en-US" sz="1800" dirty="0">
                <a:effectLst/>
                <a:latin typeface="Times New Roman" panose="02020603050405020304" pitchFamily="18" charset="0"/>
                <a:ea typeface="StarSymbol"/>
              </a:rPr>
              <a:t>The below shown figure is the </a:t>
            </a:r>
            <a:r>
              <a:rPr lang="en-US" sz="1800" b="1" dirty="0">
                <a:effectLst/>
                <a:latin typeface="Times New Roman" panose="02020603050405020304" pitchFamily="18" charset="0"/>
                <a:ea typeface="StarSymbol"/>
                <a:cs typeface="Wingdings" panose="05000000000000000000" pitchFamily="2" charset="2"/>
              </a:rPr>
              <a:t>Collaboration diagram of Harnessing Technologies to Enhance Crop Production.</a:t>
            </a:r>
          </a:p>
          <a:p>
            <a:pPr marL="285750" indent="-285750" algn="just">
              <a:lnSpc>
                <a:spcPct val="150000"/>
              </a:lnSpc>
              <a:spcAft>
                <a:spcPts val="800"/>
              </a:spcAft>
              <a:buFont typeface="Arial" panose="020B0604020202020204" pitchFamily="34" charset="0"/>
              <a:buChar char="•"/>
              <a:tabLst>
                <a:tab pos="1229995" algn="l"/>
              </a:tabLst>
            </a:pPr>
            <a:r>
              <a:rPr lang="en-US" sz="1800" dirty="0">
                <a:effectLst/>
                <a:latin typeface="Times New Roman" panose="02020603050405020304" pitchFamily="18" charset="0"/>
                <a:ea typeface="StarSymbol"/>
                <a:cs typeface="Wingdings" panose="05000000000000000000" pitchFamily="2" charset="2"/>
              </a:rPr>
              <a:t> When the user want to use the web application, the internal communication between the web application and user to get secured and flexible insights and guidance along with marketing strategies is represented in the shown Collaboration diagram.</a:t>
            </a:r>
            <a:endParaRPr lang="en-IN" sz="1800" dirty="0">
              <a:effectLst/>
              <a:latin typeface="StarSymbol"/>
              <a:ea typeface="StarSymbol"/>
              <a:cs typeface="Wingdings" panose="05000000000000000000" pitchFamily="2" charset="2"/>
            </a:endParaRPr>
          </a:p>
        </p:txBody>
      </p:sp>
      <p:sp>
        <p:nvSpPr>
          <p:cNvPr id="3" name="Footer Placeholder 10">
            <a:extLst>
              <a:ext uri="{FF2B5EF4-FFF2-40B4-BE49-F238E27FC236}">
                <a16:creationId xmlns:a16="http://schemas.microsoft.com/office/drawing/2014/main" id="{724D9622-E93C-3258-AAC8-E5EF72FDC15A}"/>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5256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27</a:t>
            </a:fld>
            <a:endParaRPr lang="en-IN"/>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9" name="TextBox 8">
            <a:extLst>
              <a:ext uri="{FF2B5EF4-FFF2-40B4-BE49-F238E27FC236}">
                <a16:creationId xmlns:a16="http://schemas.microsoft.com/office/drawing/2014/main" id="{7E9E4F05-AE28-350F-871B-C31A14CC544B}"/>
              </a:ext>
            </a:extLst>
          </p:cNvPr>
          <p:cNvSpPr txBox="1"/>
          <p:nvPr/>
        </p:nvSpPr>
        <p:spPr>
          <a:xfrm>
            <a:off x="512708" y="1727693"/>
            <a:ext cx="4462704" cy="3925690"/>
          </a:xfrm>
          <a:prstGeom prst="rect">
            <a:avLst/>
          </a:prstGeom>
          <a:noFill/>
        </p:spPr>
        <p:txBody>
          <a:bodyPr wrap="square" rtlCol="0">
            <a:spAutoFit/>
          </a:bodyPr>
          <a:lstStyle/>
          <a:p>
            <a:pPr algn="just">
              <a:lnSpc>
                <a:spcPct val="150000"/>
              </a:lnSpc>
              <a:spcAft>
                <a:spcPts val="1600"/>
              </a:spcAft>
              <a:tabLst>
                <a:tab pos="1229995" algn="l"/>
              </a:tabLst>
            </a:pPr>
            <a:r>
              <a:rPr lang="en-IN" sz="2000" b="1" dirty="0">
                <a:effectLst/>
                <a:latin typeface="Constantia" panose="02030602050306030303" pitchFamily="18" charset="0"/>
                <a:ea typeface="StarSymbol"/>
                <a:cs typeface="Wingdings" panose="05000000000000000000" pitchFamily="2" charset="2"/>
              </a:rPr>
              <a:t>5.   STATECHART DIAGRAM</a:t>
            </a:r>
          </a:p>
          <a:p>
            <a:pPr marL="285750" indent="-285750" algn="just">
              <a:lnSpc>
                <a:spcPct val="150000"/>
              </a:lnSpc>
              <a:spcAft>
                <a:spcPts val="1200"/>
              </a:spcAft>
              <a:buFont typeface="Arial" panose="020B0604020202020204" pitchFamily="34" charset="0"/>
              <a:buChar char="•"/>
              <a:tabLst>
                <a:tab pos="122999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states in the diagram are represented in soft cornered rectangle and describes the behavior of objects that act different according to the state.</a:t>
            </a:r>
          </a:p>
          <a:p>
            <a:pPr marL="285750" indent="-285750" algn="just">
              <a:lnSpc>
                <a:spcPct val="150000"/>
              </a:lnSpc>
              <a:spcAft>
                <a:spcPts val="1200"/>
              </a:spcAft>
              <a:buFont typeface="Arial" panose="020B0604020202020204" pitchFamily="34" charset="0"/>
              <a:buChar char="•"/>
              <a:tabLst>
                <a:tab pos="122999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following shown figure is the state chart diagram of the proposed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tabLst>
                <a:tab pos="1229995" algn="l"/>
              </a:tabLst>
            </a:pPr>
            <a:endParaRPr lang="en-IN" sz="1800" b="1" dirty="0">
              <a:effectLst/>
              <a:latin typeface="Times New Roman" panose="02020603050405020304" pitchFamily="18" charset="0"/>
              <a:ea typeface="StarSymbol"/>
              <a:cs typeface="Times New Roman" panose="02020603050405020304" pitchFamily="18" charset="0"/>
            </a:endParaRPr>
          </a:p>
        </p:txBody>
      </p:sp>
      <p:sp>
        <p:nvSpPr>
          <p:cNvPr id="5" name="Footer Placeholder 10">
            <a:extLst>
              <a:ext uri="{FF2B5EF4-FFF2-40B4-BE49-F238E27FC236}">
                <a16:creationId xmlns:a16="http://schemas.microsoft.com/office/drawing/2014/main" id="{8D397DAB-A5B6-C10B-F495-30A393A01871}"/>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6778687-D0F1-67D3-BB49-886539AAF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2989" y="963315"/>
            <a:ext cx="6859835" cy="5378614"/>
          </a:xfrm>
          <a:prstGeom prst="rect">
            <a:avLst/>
          </a:prstGeom>
        </p:spPr>
      </p:pic>
    </p:spTree>
    <p:extLst>
      <p:ext uri="{BB962C8B-B14F-4D97-AF65-F5344CB8AC3E}">
        <p14:creationId xmlns:p14="http://schemas.microsoft.com/office/powerpoint/2010/main" val="3202451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28</a:t>
            </a:fld>
            <a:endParaRPr lang="en-IN"/>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9" name="TextBox 8">
            <a:extLst>
              <a:ext uri="{FF2B5EF4-FFF2-40B4-BE49-F238E27FC236}">
                <a16:creationId xmlns:a16="http://schemas.microsoft.com/office/drawing/2014/main" id="{7E9E4F05-AE28-350F-871B-C31A14CC544B}"/>
              </a:ext>
            </a:extLst>
          </p:cNvPr>
          <p:cNvSpPr txBox="1"/>
          <p:nvPr/>
        </p:nvSpPr>
        <p:spPr>
          <a:xfrm>
            <a:off x="754755" y="1622608"/>
            <a:ext cx="4525457" cy="3612784"/>
          </a:xfrm>
          <a:prstGeom prst="rect">
            <a:avLst/>
          </a:prstGeom>
          <a:noFill/>
        </p:spPr>
        <p:txBody>
          <a:bodyPr wrap="square" rtlCol="0">
            <a:spAutoFit/>
          </a:bodyPr>
          <a:lstStyle/>
          <a:p>
            <a:pPr algn="just">
              <a:lnSpc>
                <a:spcPct val="150000"/>
              </a:lnSpc>
              <a:spcAft>
                <a:spcPts val="1600"/>
              </a:spcAft>
              <a:tabLst>
                <a:tab pos="1229995" algn="l"/>
              </a:tabLst>
            </a:pPr>
            <a:r>
              <a:rPr lang="en-US" sz="2000" b="1" dirty="0">
                <a:effectLst/>
                <a:latin typeface="Constantia" panose="02030602050306030303" pitchFamily="18" charset="0"/>
                <a:ea typeface="StarSymbol"/>
                <a:cs typeface="Wingdings" panose="05000000000000000000" pitchFamily="2" charset="2"/>
              </a:rPr>
              <a:t>6.   ACTIVITY DIAGRAM:</a:t>
            </a:r>
          </a:p>
          <a:p>
            <a:pPr marL="285750" indent="-285750" algn="just">
              <a:lnSpc>
                <a:spcPct val="150000"/>
              </a:lnSpc>
              <a:spcAft>
                <a:spcPts val="1600"/>
              </a:spcAft>
              <a:buFont typeface="Arial" panose="020B0604020202020204" pitchFamily="34" charset="0"/>
              <a:buChar char="•"/>
              <a:tabLst>
                <a:tab pos="1229995" algn="l"/>
              </a:tabLst>
            </a:pPr>
            <a:r>
              <a:rPr lang="en-US" sz="1800" dirty="0">
                <a:effectLst/>
                <a:latin typeface="Times New Roman" panose="02020603050405020304" pitchFamily="18" charset="0"/>
                <a:ea typeface="StarSymbol"/>
                <a:cs typeface="Wingdings" panose="05000000000000000000" pitchFamily="2" charset="2"/>
              </a:rPr>
              <a:t>The shown figure is the activity diagram of the proposed model.</a:t>
            </a:r>
          </a:p>
          <a:p>
            <a:pPr marL="285750" indent="-285750" algn="just">
              <a:lnSpc>
                <a:spcPct val="150000"/>
              </a:lnSpc>
              <a:spcAft>
                <a:spcPts val="1600"/>
              </a:spcAft>
              <a:buFont typeface="Arial" panose="020B0604020202020204" pitchFamily="34" charset="0"/>
              <a:buChar char="•"/>
              <a:tabLst>
                <a:tab pos="1229995" algn="l"/>
              </a:tabLst>
            </a:pPr>
            <a:r>
              <a:rPr lang="en-US" dirty="0">
                <a:latin typeface="Times New Roman" panose="02020603050405020304" pitchFamily="18" charset="0"/>
                <a:ea typeface="StarSymbol"/>
                <a:cs typeface="Wingdings" panose="05000000000000000000" pitchFamily="2" charset="2"/>
              </a:rPr>
              <a:t>It </a:t>
            </a:r>
            <a:r>
              <a:rPr lang="en-US" sz="1800" dirty="0">
                <a:effectLst/>
                <a:latin typeface="Times New Roman" panose="02020603050405020304" pitchFamily="18" charset="0"/>
                <a:ea typeface="StarSymbol"/>
                <a:cs typeface="Wingdings" panose="05000000000000000000" pitchFamily="2" charset="2"/>
              </a:rPr>
              <a:t>displays the sequence of activities and function of a system and emphasize the flow of control among objects.</a:t>
            </a:r>
            <a:endParaRPr lang="en-IN" sz="1800" dirty="0">
              <a:effectLst/>
              <a:latin typeface="StarSymbol"/>
              <a:ea typeface="StarSymbol"/>
              <a:cs typeface="Wingdings" panose="05000000000000000000" pitchFamily="2" charset="2"/>
            </a:endParaRPr>
          </a:p>
          <a:p>
            <a:pPr algn="just">
              <a:lnSpc>
                <a:spcPct val="150000"/>
              </a:lnSpc>
              <a:spcAft>
                <a:spcPts val="800"/>
              </a:spcAft>
              <a:tabLst>
                <a:tab pos="1229995" algn="l"/>
              </a:tabLst>
            </a:pPr>
            <a:endParaRPr lang="en-IN" sz="1800" b="1" dirty="0">
              <a:effectLst/>
              <a:latin typeface="Times New Roman" panose="02020603050405020304" pitchFamily="18" charset="0"/>
              <a:ea typeface="StarSymbol"/>
              <a:cs typeface="Times New Roman" panose="02020603050405020304" pitchFamily="18" charset="0"/>
            </a:endParaRPr>
          </a:p>
        </p:txBody>
      </p:sp>
      <p:sp>
        <p:nvSpPr>
          <p:cNvPr id="7" name="TextBox 6">
            <a:extLst>
              <a:ext uri="{FF2B5EF4-FFF2-40B4-BE49-F238E27FC236}">
                <a16:creationId xmlns:a16="http://schemas.microsoft.com/office/drawing/2014/main" id="{2EC7FB86-176B-38AD-E243-1336EF369D6A}"/>
              </a:ext>
            </a:extLst>
          </p:cNvPr>
          <p:cNvSpPr txBox="1"/>
          <p:nvPr/>
        </p:nvSpPr>
        <p:spPr>
          <a:xfrm>
            <a:off x="4683594" y="501649"/>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3" name="Footer Placeholder 10">
            <a:extLst>
              <a:ext uri="{FF2B5EF4-FFF2-40B4-BE49-F238E27FC236}">
                <a16:creationId xmlns:a16="http://schemas.microsoft.com/office/drawing/2014/main" id="{9069FE09-7113-A5A7-FFC5-D14B1D61F56F}"/>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C3451CD-0CB9-7379-3049-1037ABFAA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788" y="1196802"/>
            <a:ext cx="6575845" cy="5275716"/>
          </a:xfrm>
          <a:prstGeom prst="rect">
            <a:avLst/>
          </a:prstGeom>
        </p:spPr>
      </p:pic>
    </p:spTree>
    <p:extLst>
      <p:ext uri="{BB962C8B-B14F-4D97-AF65-F5344CB8AC3E}">
        <p14:creationId xmlns:p14="http://schemas.microsoft.com/office/powerpoint/2010/main" val="2492850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29</a:t>
            </a:fld>
            <a:endParaRPr lang="en-IN"/>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7" name="TextBox 6">
            <a:extLst>
              <a:ext uri="{FF2B5EF4-FFF2-40B4-BE49-F238E27FC236}">
                <a16:creationId xmlns:a16="http://schemas.microsoft.com/office/drawing/2014/main" id="{2EC7FB86-176B-38AD-E243-1336EF369D6A}"/>
              </a:ext>
            </a:extLst>
          </p:cNvPr>
          <p:cNvSpPr txBox="1"/>
          <p:nvPr/>
        </p:nvSpPr>
        <p:spPr>
          <a:xfrm>
            <a:off x="4683594" y="501649"/>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8" name="TextBox 7">
            <a:extLst>
              <a:ext uri="{FF2B5EF4-FFF2-40B4-BE49-F238E27FC236}">
                <a16:creationId xmlns:a16="http://schemas.microsoft.com/office/drawing/2014/main" id="{A3AAFFE2-633B-C9FE-6B5A-57BA4F397777}"/>
              </a:ext>
            </a:extLst>
          </p:cNvPr>
          <p:cNvSpPr txBox="1"/>
          <p:nvPr/>
        </p:nvSpPr>
        <p:spPr>
          <a:xfrm>
            <a:off x="597965" y="1312266"/>
            <a:ext cx="5346699" cy="4233467"/>
          </a:xfrm>
          <a:prstGeom prst="rect">
            <a:avLst/>
          </a:prstGeom>
          <a:noFill/>
        </p:spPr>
        <p:txBody>
          <a:bodyPr wrap="square" rtlCol="0">
            <a:spAutoFit/>
          </a:bodyPr>
          <a:lstStyle/>
          <a:p>
            <a:pPr algn="just">
              <a:lnSpc>
                <a:spcPct val="150000"/>
              </a:lnSpc>
              <a:spcAft>
                <a:spcPts val="1600"/>
              </a:spcAft>
              <a:tabLst>
                <a:tab pos="1229995" algn="l"/>
              </a:tabLst>
            </a:pPr>
            <a:r>
              <a:rPr lang="en-US" sz="2000" b="1" dirty="0">
                <a:latin typeface="Constantia" panose="02030602050306030303" pitchFamily="18" charset="0"/>
                <a:ea typeface="StarSymbol"/>
                <a:cs typeface="Wingdings" panose="05000000000000000000" pitchFamily="2" charset="2"/>
              </a:rPr>
              <a:t>7.</a:t>
            </a:r>
            <a:r>
              <a:rPr lang="en-US" sz="2000" b="1" dirty="0">
                <a:effectLst/>
                <a:latin typeface="Constantia" panose="02030602050306030303" pitchFamily="18" charset="0"/>
                <a:ea typeface="StarSymbol"/>
                <a:cs typeface="Wingdings" panose="05000000000000000000" pitchFamily="2" charset="2"/>
              </a:rPr>
              <a:t> COMPONENT DIAGRAM:</a:t>
            </a:r>
          </a:p>
          <a:p>
            <a:pPr marL="285750" indent="-285750" algn="just">
              <a:lnSpc>
                <a:spcPct val="150000"/>
              </a:lnSpc>
              <a:spcAft>
                <a:spcPts val="1600"/>
              </a:spcAft>
              <a:buFont typeface="Arial" panose="020B0604020202020204" pitchFamily="34" charset="0"/>
              <a:buChar char="•"/>
              <a:tabLst>
                <a:tab pos="1229995" algn="l"/>
              </a:tabLst>
            </a:pPr>
            <a:r>
              <a:rPr lang="en-US" sz="1800" dirty="0">
                <a:effectLst/>
                <a:latin typeface="Times New Roman" panose="02020603050405020304" pitchFamily="18" charset="0"/>
                <a:ea typeface="StarSymbol"/>
                <a:cs typeface="Wingdings" panose="05000000000000000000" pitchFamily="2" charset="2"/>
              </a:rPr>
              <a:t>A component Diagram displays the Structural relationship of components of a software system of our proposed model</a:t>
            </a:r>
          </a:p>
          <a:p>
            <a:pPr marL="285750" indent="-285750" algn="just">
              <a:lnSpc>
                <a:spcPct val="150000"/>
              </a:lnSpc>
              <a:spcAft>
                <a:spcPts val="1600"/>
              </a:spcAft>
              <a:buFont typeface="Arial" panose="020B0604020202020204" pitchFamily="34" charset="0"/>
              <a:buChar char="•"/>
              <a:tabLst>
                <a:tab pos="122999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below shown figure is the Component Diagram of the proposed diagram.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1600"/>
              </a:spcAft>
              <a:buFont typeface="Arial" panose="020B0604020202020204" pitchFamily="34" charset="0"/>
              <a:buChar char="•"/>
              <a:tabLst>
                <a:tab pos="1229995" algn="l"/>
              </a:tabLst>
            </a:pPr>
            <a:endParaRPr lang="en-IN" sz="1800" dirty="0">
              <a:effectLst/>
              <a:latin typeface="StarSymbol"/>
              <a:ea typeface="StarSymbol"/>
              <a:cs typeface="Wingdings" panose="05000000000000000000" pitchFamily="2" charset="2"/>
            </a:endParaRPr>
          </a:p>
          <a:p>
            <a:pPr algn="just">
              <a:lnSpc>
                <a:spcPct val="150000"/>
              </a:lnSpc>
              <a:spcAft>
                <a:spcPts val="800"/>
              </a:spcAft>
              <a:tabLst>
                <a:tab pos="1229995" algn="l"/>
              </a:tabLst>
            </a:pPr>
            <a:endParaRPr lang="en-IN" sz="1800" b="1" dirty="0">
              <a:effectLst/>
              <a:latin typeface="Times New Roman" panose="02020603050405020304" pitchFamily="18" charset="0"/>
              <a:ea typeface="StarSymbol"/>
              <a:cs typeface="Times New Roman" panose="02020603050405020304" pitchFamily="18" charset="0"/>
            </a:endParaRPr>
          </a:p>
        </p:txBody>
      </p:sp>
      <p:sp>
        <p:nvSpPr>
          <p:cNvPr id="5" name="Footer Placeholder 10">
            <a:extLst>
              <a:ext uri="{FF2B5EF4-FFF2-40B4-BE49-F238E27FC236}">
                <a16:creationId xmlns:a16="http://schemas.microsoft.com/office/drawing/2014/main" id="{1C6A5DC5-14D2-62F7-4ECF-2BCB942DB7B6}"/>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987C724-F3EA-C2F9-6E2E-B42E0CF2E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7338" y="1712686"/>
            <a:ext cx="5511489" cy="3432625"/>
          </a:xfrm>
          <a:prstGeom prst="rect">
            <a:avLst/>
          </a:prstGeom>
        </p:spPr>
      </p:pic>
    </p:spTree>
    <p:extLst>
      <p:ext uri="{BB962C8B-B14F-4D97-AF65-F5344CB8AC3E}">
        <p14:creationId xmlns:p14="http://schemas.microsoft.com/office/powerpoint/2010/main" val="83783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27847" y="728834"/>
            <a:ext cx="10515600" cy="627432"/>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itchFamily="18" charset="0"/>
              </a:rPr>
              <a:t>ABSTRACT</a:t>
            </a:r>
          </a:p>
        </p:txBody>
      </p:sp>
      <p:sp>
        <p:nvSpPr>
          <p:cNvPr id="6" name="Slide Number Placeholder 5"/>
          <p:cNvSpPr>
            <a:spLocks noGrp="1"/>
          </p:cNvSpPr>
          <p:nvPr>
            <p:ph type="sldNum" sz="quarter" idx="12"/>
          </p:nvPr>
        </p:nvSpPr>
        <p:spPr/>
        <p:txBody>
          <a:bodyPr/>
          <a:lstStyle/>
          <a:p>
            <a:fld id="{AE5629FF-3FC9-4ED2-8167-F1E9CD28EC76}" type="slidenum">
              <a:rPr lang="en-IN" smtClean="0"/>
              <a:pPr/>
              <a:t>3</a:t>
            </a:fld>
            <a:endParaRPr lang="en-IN" dirty="0"/>
          </a:p>
        </p:txBody>
      </p:sp>
      <p:sp>
        <p:nvSpPr>
          <p:cNvPr id="8" name="Date Placeholder 10">
            <a:extLst>
              <a:ext uri="{FF2B5EF4-FFF2-40B4-BE49-F238E27FC236}">
                <a16:creationId xmlns:a16="http://schemas.microsoft.com/office/drawing/2014/main" id="{962029B1-16EA-FFB0-24D1-CADEEC966743}"/>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4" name="Content Placeholder 2">
            <a:extLst>
              <a:ext uri="{FF2B5EF4-FFF2-40B4-BE49-F238E27FC236}">
                <a16:creationId xmlns:a16="http://schemas.microsoft.com/office/drawing/2014/main" id="{546CFF84-2050-1B6B-B1A8-2A205E3FCED3}"/>
              </a:ext>
            </a:extLst>
          </p:cNvPr>
          <p:cNvSpPr>
            <a:spLocks noGrp="1"/>
          </p:cNvSpPr>
          <p:nvPr/>
        </p:nvSpPr>
        <p:spPr>
          <a:xfrm>
            <a:off x="838199" y="1549515"/>
            <a:ext cx="10605247" cy="516559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0"/>
              </a:spcBef>
              <a:spcAft>
                <a:spcPts val="500"/>
              </a:spcAft>
              <a:buClr>
                <a:schemeClr val="accent1">
                  <a:lumMod val="75000"/>
                </a:schemeClr>
              </a:buClr>
              <a:buSzPct val="55000"/>
              <a:buFont typeface="Wingdings" panose="05000000000000000000" pitchFamily="2" charset="2"/>
              <a:buChar char="q"/>
            </a:pPr>
            <a:r>
              <a:rPr lang="en-US" dirty="0">
                <a:solidFill>
                  <a:schemeClr val="tx1"/>
                </a:solidFill>
                <a:latin typeface="Constantia" panose="02030602050306030303" pitchFamily="18" charset="0"/>
              </a:rPr>
              <a:t>The goal of agriculture inputs is to achieve high productivity regardless of conditions. Modern farming methods focus on efficient resource utilization by closely monitoring variables like soil condition, plant health, and crop yield. This approach saves resources, energy, and production costs.</a:t>
            </a:r>
          </a:p>
          <a:p>
            <a:pPr algn="just">
              <a:lnSpc>
                <a:spcPct val="150000"/>
              </a:lnSpc>
              <a:spcBef>
                <a:spcPts val="0"/>
              </a:spcBef>
              <a:spcAft>
                <a:spcPts val="500"/>
              </a:spcAft>
              <a:buClr>
                <a:schemeClr val="accent1">
                  <a:lumMod val="75000"/>
                </a:schemeClr>
              </a:buClr>
              <a:buSzPct val="55000"/>
              <a:buFont typeface="Wingdings" panose="05000000000000000000" pitchFamily="2" charset="2"/>
              <a:buChar char="q"/>
            </a:pPr>
            <a:r>
              <a:rPr lang="en-US" dirty="0">
                <a:solidFill>
                  <a:schemeClr val="tx1"/>
                </a:solidFill>
                <a:latin typeface="Constantia" panose="02030602050306030303" pitchFamily="18" charset="0"/>
              </a:rPr>
              <a:t>Through this project, we are going to give customer and people who are want to maintain their own garden a proper guidance of what precautions and measures needs to be taken in order to get a good yield. User can also get a guidance through a chatbot. </a:t>
            </a:r>
          </a:p>
          <a:p>
            <a:pPr algn="just">
              <a:lnSpc>
                <a:spcPct val="150000"/>
              </a:lnSpc>
              <a:spcBef>
                <a:spcPts val="0"/>
              </a:spcBef>
              <a:spcAft>
                <a:spcPts val="500"/>
              </a:spcAft>
              <a:buClr>
                <a:schemeClr val="accent1">
                  <a:lumMod val="75000"/>
                </a:schemeClr>
              </a:buClr>
              <a:buSzPct val="55000"/>
              <a:buFont typeface="Wingdings" panose="05000000000000000000" pitchFamily="2" charset="2"/>
              <a:buChar char="q"/>
            </a:pPr>
            <a:r>
              <a:rPr lang="en-US" dirty="0">
                <a:solidFill>
                  <a:schemeClr val="tx1"/>
                </a:solidFill>
                <a:latin typeface="Constantia" panose="02030602050306030303" pitchFamily="18" charset="0"/>
              </a:rPr>
              <a:t>The full-stack project will give a guidance not only for a specific part, we are providing guidance through different modules i.e., for soil, pests, machinery etc.</a:t>
            </a:r>
          </a:p>
          <a:p>
            <a:pPr algn="just">
              <a:lnSpc>
                <a:spcPct val="150000"/>
              </a:lnSpc>
              <a:spcBef>
                <a:spcPts val="0"/>
              </a:spcBef>
              <a:spcAft>
                <a:spcPts val="500"/>
              </a:spcAft>
              <a:buClr>
                <a:schemeClr val="accent1">
                  <a:lumMod val="75000"/>
                </a:schemeClr>
              </a:buClr>
              <a:buSzPct val="55000"/>
              <a:buFont typeface="Wingdings" panose="05000000000000000000" pitchFamily="2" charset="2"/>
              <a:buChar char="q"/>
            </a:pPr>
            <a:r>
              <a:rPr lang="en-US" dirty="0">
                <a:solidFill>
                  <a:schemeClr val="tx1"/>
                </a:solidFill>
                <a:latin typeface="Constantia" panose="02030602050306030303" pitchFamily="18" charset="0"/>
              </a:rPr>
              <a:t>The technology stack that we’re using were Full-Stack for the web application and Machine Learning for Chatbot which was integrated using Flask API with a extra feature of Translator.</a:t>
            </a:r>
          </a:p>
        </p:txBody>
      </p:sp>
      <p:sp>
        <p:nvSpPr>
          <p:cNvPr id="3" name="Footer Placeholder 10">
            <a:extLst>
              <a:ext uri="{FF2B5EF4-FFF2-40B4-BE49-F238E27FC236}">
                <a16:creationId xmlns:a16="http://schemas.microsoft.com/office/drawing/2014/main" id="{DC896CCF-E9A5-59E9-0B73-9C1051CF7DA0}"/>
              </a:ext>
            </a:extLst>
          </p:cNvPr>
          <p:cNvSpPr>
            <a:spLocks noGrp="1"/>
          </p:cNvSpPr>
          <p:nvPr>
            <p:ph type="ftr" sz="quarter" idx="11"/>
          </p:nvPr>
        </p:nvSpPr>
        <p:spPr>
          <a:xfrm>
            <a:off x="637718" y="6371264"/>
            <a:ext cx="7770460" cy="365125"/>
          </a:xfrm>
        </p:spPr>
        <p:txBody>
          <a:bodyPr/>
          <a:lstStyle/>
          <a:p>
            <a:pPr algn="l"/>
            <a:r>
              <a:rPr lang="en-US" sz="10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30</a:t>
            </a:fld>
            <a:endParaRPr lang="en-IN"/>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7" name="TextBox 6">
            <a:extLst>
              <a:ext uri="{FF2B5EF4-FFF2-40B4-BE49-F238E27FC236}">
                <a16:creationId xmlns:a16="http://schemas.microsoft.com/office/drawing/2014/main" id="{2EC7FB86-176B-38AD-E243-1336EF369D6A}"/>
              </a:ext>
            </a:extLst>
          </p:cNvPr>
          <p:cNvSpPr txBox="1"/>
          <p:nvPr/>
        </p:nvSpPr>
        <p:spPr>
          <a:xfrm>
            <a:off x="4683594" y="501649"/>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
        <p:nvSpPr>
          <p:cNvPr id="8" name="TextBox 7">
            <a:extLst>
              <a:ext uri="{FF2B5EF4-FFF2-40B4-BE49-F238E27FC236}">
                <a16:creationId xmlns:a16="http://schemas.microsoft.com/office/drawing/2014/main" id="{A3AAFFE2-633B-C9FE-6B5A-57BA4F397777}"/>
              </a:ext>
            </a:extLst>
          </p:cNvPr>
          <p:cNvSpPr txBox="1"/>
          <p:nvPr/>
        </p:nvSpPr>
        <p:spPr>
          <a:xfrm>
            <a:off x="597965" y="1312266"/>
            <a:ext cx="11390835" cy="1745606"/>
          </a:xfrm>
          <a:prstGeom prst="rect">
            <a:avLst/>
          </a:prstGeom>
          <a:noFill/>
        </p:spPr>
        <p:txBody>
          <a:bodyPr wrap="square" rtlCol="0">
            <a:spAutoFit/>
          </a:bodyPr>
          <a:lstStyle/>
          <a:p>
            <a:pPr algn="just">
              <a:lnSpc>
                <a:spcPct val="150000"/>
              </a:lnSpc>
              <a:spcAft>
                <a:spcPts val="1600"/>
              </a:spcAft>
              <a:tabLst>
                <a:tab pos="1229995" algn="l"/>
              </a:tabLst>
            </a:pPr>
            <a:r>
              <a:rPr lang="en-US" sz="2000" b="1" dirty="0">
                <a:effectLst/>
                <a:latin typeface="Constantia" panose="02030602050306030303" pitchFamily="18" charset="0"/>
                <a:ea typeface="StarSymbol"/>
                <a:cs typeface="Wingdings" panose="05000000000000000000" pitchFamily="2" charset="2"/>
              </a:rPr>
              <a:t>8.  DEPLOYMENT DIAGRAM:</a:t>
            </a:r>
          </a:p>
          <a:p>
            <a:pPr marL="285750" indent="-285750" algn="just">
              <a:lnSpc>
                <a:spcPct val="150000"/>
              </a:lnSpc>
              <a:spcAft>
                <a:spcPts val="1600"/>
              </a:spcAft>
              <a:buFont typeface="Arial" panose="020B0604020202020204" pitchFamily="34" charset="0"/>
              <a:buChar char="•"/>
              <a:tabLst>
                <a:tab pos="122999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Deployment Diagram shows the hardware of your system and the software in that hardware of the proposed project.</a:t>
            </a:r>
          </a:p>
          <a:p>
            <a:pPr marL="285750" indent="-285750" algn="just">
              <a:lnSpc>
                <a:spcPct val="150000"/>
              </a:lnSpc>
              <a:spcAft>
                <a:spcPts val="1600"/>
              </a:spcAft>
              <a:buFont typeface="Arial" panose="020B0604020202020204" pitchFamily="34" charset="0"/>
              <a:buChar char="•"/>
              <a:tabLst>
                <a:tab pos="122999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below shown figure is the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Deployment diagram of the proposed project.</a:t>
            </a:r>
            <a:endParaRPr lang="en-IN" sz="1800" b="1" dirty="0">
              <a:effectLst/>
              <a:latin typeface="Times New Roman" panose="02020603050405020304" pitchFamily="18" charset="0"/>
              <a:ea typeface="StarSymbol"/>
              <a:cs typeface="Times New Roman" panose="02020603050405020304" pitchFamily="18" charset="0"/>
            </a:endParaRPr>
          </a:p>
        </p:txBody>
      </p:sp>
      <p:sp>
        <p:nvSpPr>
          <p:cNvPr id="3" name="Footer Placeholder 10">
            <a:extLst>
              <a:ext uri="{FF2B5EF4-FFF2-40B4-BE49-F238E27FC236}">
                <a16:creationId xmlns:a16="http://schemas.microsoft.com/office/drawing/2014/main" id="{AF4AE2FA-6F28-FD91-56AA-401F8D523D66}"/>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D094548-F80F-6635-519E-3303C89CE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376" y="3072293"/>
            <a:ext cx="7625529" cy="3159458"/>
          </a:xfrm>
          <a:prstGeom prst="rect">
            <a:avLst/>
          </a:prstGeom>
        </p:spPr>
      </p:pic>
    </p:spTree>
    <p:extLst>
      <p:ext uri="{BB962C8B-B14F-4D97-AF65-F5344CB8AC3E}">
        <p14:creationId xmlns:p14="http://schemas.microsoft.com/office/powerpoint/2010/main" val="1641025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31</a:t>
            </a:fld>
            <a:endParaRPr lang="en-IN"/>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7" name="TextBox 6">
            <a:extLst>
              <a:ext uri="{FF2B5EF4-FFF2-40B4-BE49-F238E27FC236}">
                <a16:creationId xmlns:a16="http://schemas.microsoft.com/office/drawing/2014/main" id="{2EC7FB86-176B-38AD-E243-1336EF369D6A}"/>
              </a:ext>
            </a:extLst>
          </p:cNvPr>
          <p:cNvSpPr txBox="1"/>
          <p:nvPr/>
        </p:nvSpPr>
        <p:spPr>
          <a:xfrm>
            <a:off x="5440920" y="515183"/>
            <a:ext cx="1603324"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TESTING</a:t>
            </a:r>
          </a:p>
        </p:txBody>
      </p:sp>
      <p:sp>
        <p:nvSpPr>
          <p:cNvPr id="8" name="TextBox 7">
            <a:extLst>
              <a:ext uri="{FF2B5EF4-FFF2-40B4-BE49-F238E27FC236}">
                <a16:creationId xmlns:a16="http://schemas.microsoft.com/office/drawing/2014/main" id="{A3AAFFE2-633B-C9FE-6B5A-57BA4F397777}"/>
              </a:ext>
            </a:extLst>
          </p:cNvPr>
          <p:cNvSpPr txBox="1"/>
          <p:nvPr/>
        </p:nvSpPr>
        <p:spPr>
          <a:xfrm>
            <a:off x="476782" y="976848"/>
            <a:ext cx="11238435" cy="5177508"/>
          </a:xfrm>
          <a:prstGeom prst="rect">
            <a:avLst/>
          </a:prstGeom>
          <a:noFill/>
        </p:spPr>
        <p:txBody>
          <a:bodyPr wrap="square" rtlCol="0">
            <a:spAutoFit/>
          </a:bodyPr>
          <a:lstStyle/>
          <a:p>
            <a:pPr algn="just">
              <a:lnSpc>
                <a:spcPct val="150000"/>
              </a:lnSpc>
              <a:spcAft>
                <a:spcPts val="1600"/>
              </a:spcAft>
              <a:tabLst>
                <a:tab pos="1229995" algn="l"/>
              </a:tabLst>
            </a:pPr>
            <a:r>
              <a:rPr lang="en-US" sz="2000" b="1" dirty="0">
                <a:latin typeface="Constantia" panose="02030602050306030303" pitchFamily="18" charset="0"/>
                <a:ea typeface="StarSymbol"/>
                <a:cs typeface="Wingdings" panose="05000000000000000000" pitchFamily="2" charset="2"/>
              </a:rPr>
              <a:t>Testing</a:t>
            </a:r>
            <a:r>
              <a:rPr lang="en-US" sz="2000" b="1" dirty="0">
                <a:effectLst/>
                <a:latin typeface="Constantia" panose="02030602050306030303" pitchFamily="18" charset="0"/>
                <a:ea typeface="StarSymbol"/>
                <a:cs typeface="Wingdings" panose="05000000000000000000" pitchFamily="2" charset="2"/>
              </a:rPr>
              <a:t>:</a:t>
            </a:r>
            <a:r>
              <a:rPr lang="en-US" b="1" dirty="0">
                <a:latin typeface="Times New Roman" panose="02020603050405020304" pitchFamily="18" charset="0"/>
                <a:ea typeface="StarSymbol"/>
                <a:cs typeface="Wingdings" panose="05000000000000000000" pitchFamily="2" charset="2"/>
              </a:rPr>
              <a:t> </a:t>
            </a:r>
            <a:r>
              <a:rPr lang="en-US" sz="1800" dirty="0">
                <a:effectLst/>
                <a:latin typeface="Times New Roman" panose="02020603050405020304" pitchFamily="18" charset="0"/>
                <a:ea typeface="StarSymbol"/>
                <a:cs typeface="Wingdings" panose="05000000000000000000" pitchFamily="2" charset="2"/>
              </a:rPr>
              <a:t>The process of executing a program to find errors. To make our software perform well, it should be error-free.</a:t>
            </a:r>
          </a:p>
          <a:p>
            <a:pPr marL="342900" lvl="0" indent="-342900" algn="just">
              <a:lnSpc>
                <a:spcPct val="150000"/>
              </a:lnSpc>
              <a:spcAft>
                <a:spcPts val="600"/>
              </a:spcAft>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Unit Testing</a:t>
            </a:r>
            <a:r>
              <a:rPr lang="en-IN" b="1"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Wingdings" panose="05000000000000000000" pitchFamily="2" charset="2"/>
              </a:rPr>
              <a:t>During this first round of testing, the program is submitted that focus on specific units or components of the software to determine whether each one is fully functional. </a:t>
            </a:r>
          </a:p>
          <a:p>
            <a:pPr marL="342900" lvl="0" indent="-342900" algn="just">
              <a:lnSpc>
                <a:spcPct val="150000"/>
              </a:lnSpc>
              <a:spcAft>
                <a:spcPts val="600"/>
              </a:spcAft>
              <a:buAutoNum type="arabicPeriod" startAt="2"/>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Integration Testing</a:t>
            </a:r>
            <a:r>
              <a:rPr lang="en-IN" b="1"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Wingdings" panose="05000000000000000000" pitchFamily="2" charset="2"/>
              </a:rPr>
              <a:t>Integration testing allows individuals the opportunity to combine all of the units within a </a:t>
            </a:r>
            <a:r>
              <a:rPr lang="en-IN" dirty="0">
                <a:latin typeface="Times New Roman" panose="02020603050405020304" pitchFamily="18" charset="0"/>
                <a:ea typeface="Calibri" panose="020F0502020204030204" pitchFamily="34" charset="0"/>
                <a:cs typeface="Wingdings" panose="05000000000000000000" pitchFamily="2" charset="2"/>
              </a:rPr>
              <a:t>     </a:t>
            </a:r>
            <a:r>
              <a:rPr lang="en-IN" sz="1800" dirty="0">
                <a:effectLst/>
                <a:latin typeface="Times New Roman" panose="02020603050405020304" pitchFamily="18" charset="0"/>
                <a:ea typeface="Calibri" panose="020F0502020204030204" pitchFamily="34" charset="0"/>
                <a:cs typeface="Wingdings" panose="05000000000000000000" pitchFamily="2" charset="2"/>
              </a:rPr>
              <a:t>program and test them as a group. This testing level is designed to find interface defects in modules/functions.</a:t>
            </a:r>
            <a:endParaRPr lang="en-US" dirty="0">
              <a:latin typeface="Times New Roman" panose="02020603050405020304" pitchFamily="18" charset="0"/>
              <a:ea typeface="Calibri" panose="020F0502020204030204" pitchFamily="34" charset="0"/>
              <a:cs typeface="Wingdings" panose="05000000000000000000" pitchFamily="2" charset="2"/>
            </a:endParaRPr>
          </a:p>
          <a:p>
            <a:pPr marL="342900" lvl="0" indent="-342900" algn="just">
              <a:lnSpc>
                <a:spcPct val="150000"/>
              </a:lnSpc>
              <a:spcAft>
                <a:spcPts val="600"/>
              </a:spcAft>
              <a:buAutoNum type="arabicPeriod" startAt="2"/>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Verification Testing:</a:t>
            </a:r>
            <a:r>
              <a:rPr lang="en-IN" b="1"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StarSymbol"/>
                <a:cs typeface="Wingdings" panose="05000000000000000000" pitchFamily="2" charset="2"/>
              </a:rPr>
              <a:t>Verification Testing checks to authenticate that the system design and architecture are accurately engineered and free of errors. Verification checks are something like studying the specifications and checking them against the code logic.</a:t>
            </a:r>
          </a:p>
          <a:p>
            <a:pPr marL="342900" lvl="0" indent="-342900" algn="just">
              <a:lnSpc>
                <a:spcPct val="150000"/>
              </a:lnSpc>
              <a:spcBef>
                <a:spcPts val="600"/>
              </a:spcBef>
              <a:spcAft>
                <a:spcPts val="600"/>
              </a:spcAft>
              <a:buFont typeface="+mj-lt"/>
              <a:buAutoNum type="arabicPeriod" startAt="4"/>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Validation Testing:</a:t>
            </a:r>
            <a:r>
              <a:rPr lang="en-IN" sz="1800" b="1" dirty="0">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Validation Testing is an activity that ensures that an end product stakeholders true needs and expectations are met. Its main intent is to check that the final product matches the stakeholder and customer requirements.</a:t>
            </a:r>
            <a:endParaRPr lang="en-IN" sz="1800" dirty="0">
              <a:effectLst/>
              <a:latin typeface="StarSymbol"/>
              <a:ea typeface="StarSymbol"/>
              <a:cs typeface="Wingdings" panose="05000000000000000000" pitchFamily="2" charset="2"/>
            </a:endParaRPr>
          </a:p>
        </p:txBody>
      </p:sp>
      <p:sp>
        <p:nvSpPr>
          <p:cNvPr id="3" name="Footer Placeholder 10">
            <a:extLst>
              <a:ext uri="{FF2B5EF4-FFF2-40B4-BE49-F238E27FC236}">
                <a16:creationId xmlns:a16="http://schemas.microsoft.com/office/drawing/2014/main" id="{80990D4F-F53D-0267-361F-9AC63C5547EE}"/>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8202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32</a:t>
            </a:fld>
            <a:endParaRPr lang="en-IN"/>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7" name="TextBox 6">
            <a:extLst>
              <a:ext uri="{FF2B5EF4-FFF2-40B4-BE49-F238E27FC236}">
                <a16:creationId xmlns:a16="http://schemas.microsoft.com/office/drawing/2014/main" id="{2EC7FB86-176B-38AD-E243-1336EF369D6A}"/>
              </a:ext>
            </a:extLst>
          </p:cNvPr>
          <p:cNvSpPr txBox="1"/>
          <p:nvPr/>
        </p:nvSpPr>
        <p:spPr>
          <a:xfrm>
            <a:off x="5200903" y="458207"/>
            <a:ext cx="1994457"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TESTCASES</a:t>
            </a:r>
          </a:p>
        </p:txBody>
      </p:sp>
      <p:sp>
        <p:nvSpPr>
          <p:cNvPr id="15" name="TextBox 14">
            <a:extLst>
              <a:ext uri="{FF2B5EF4-FFF2-40B4-BE49-F238E27FC236}">
                <a16:creationId xmlns:a16="http://schemas.microsoft.com/office/drawing/2014/main" id="{371066AB-68AF-778B-6D05-4F13A820AE3B}"/>
              </a:ext>
            </a:extLst>
          </p:cNvPr>
          <p:cNvSpPr txBox="1"/>
          <p:nvPr/>
        </p:nvSpPr>
        <p:spPr>
          <a:xfrm>
            <a:off x="2150984" y="934293"/>
            <a:ext cx="7890029" cy="422167"/>
          </a:xfrm>
          <a:prstGeom prst="rect">
            <a:avLst/>
          </a:prstGeom>
          <a:noFill/>
        </p:spPr>
        <p:txBody>
          <a:bodyPr wrap="square">
            <a:spAutoFit/>
          </a:bodyPr>
          <a:lstStyle/>
          <a:p>
            <a:pPr marL="540385" algn="just">
              <a:lnSpc>
                <a:spcPct val="150000"/>
              </a:lnSpc>
              <a:spcAft>
                <a:spcPts val="800"/>
              </a:spcAft>
            </a:pPr>
            <a:r>
              <a:rPr lang="en-IN" sz="1600" dirty="0">
                <a:effectLst/>
                <a:latin typeface="Times New Roman" panose="02020603050405020304" pitchFamily="18" charset="0"/>
                <a:ea typeface="Calibri" panose="020F0502020204030204" pitchFamily="34" charset="0"/>
                <a:cs typeface="Wingdings" panose="05000000000000000000" pitchFamily="2" charset="2"/>
              </a:rPr>
              <a:t>Here are some testcases taken to evaluate some of the features of project:</a:t>
            </a:r>
            <a:endParaRPr lang="en-IN" sz="1600" dirty="0">
              <a:effectLst/>
              <a:latin typeface="StarSymbol"/>
              <a:ea typeface="StarSymbol"/>
              <a:cs typeface="Wingdings" panose="05000000000000000000" pitchFamily="2" charset="2"/>
            </a:endParaRPr>
          </a:p>
        </p:txBody>
      </p:sp>
      <p:sp>
        <p:nvSpPr>
          <p:cNvPr id="3" name="Footer Placeholder 10">
            <a:extLst>
              <a:ext uri="{FF2B5EF4-FFF2-40B4-BE49-F238E27FC236}">
                <a16:creationId xmlns:a16="http://schemas.microsoft.com/office/drawing/2014/main" id="{3A3AA66E-BB05-BD70-00E4-ED0E997B88E4}"/>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2910DFF-A818-C892-69F4-099372CFF7C0}"/>
              </a:ext>
            </a:extLst>
          </p:cNvPr>
          <p:cNvPicPr>
            <a:picLocks noChangeAspect="1"/>
          </p:cNvPicPr>
          <p:nvPr/>
        </p:nvPicPr>
        <p:blipFill>
          <a:blip r:embed="rId2"/>
          <a:stretch>
            <a:fillRect/>
          </a:stretch>
        </p:blipFill>
        <p:spPr>
          <a:xfrm>
            <a:off x="2528047" y="1370881"/>
            <a:ext cx="7091082" cy="4985469"/>
          </a:xfrm>
          <a:prstGeom prst="rect">
            <a:avLst/>
          </a:prstGeom>
        </p:spPr>
      </p:pic>
    </p:spTree>
    <p:extLst>
      <p:ext uri="{BB962C8B-B14F-4D97-AF65-F5344CB8AC3E}">
        <p14:creationId xmlns:p14="http://schemas.microsoft.com/office/powerpoint/2010/main" val="985116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33</a:t>
            </a:fld>
            <a:endParaRPr lang="en-IN"/>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7" name="TextBox 6">
            <a:extLst>
              <a:ext uri="{FF2B5EF4-FFF2-40B4-BE49-F238E27FC236}">
                <a16:creationId xmlns:a16="http://schemas.microsoft.com/office/drawing/2014/main" id="{2EC7FB86-176B-38AD-E243-1336EF369D6A}"/>
              </a:ext>
            </a:extLst>
          </p:cNvPr>
          <p:cNvSpPr txBox="1"/>
          <p:nvPr/>
        </p:nvSpPr>
        <p:spPr>
          <a:xfrm>
            <a:off x="5200903" y="458207"/>
            <a:ext cx="1994457"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TESTCASES</a:t>
            </a:r>
          </a:p>
        </p:txBody>
      </p:sp>
      <p:sp>
        <p:nvSpPr>
          <p:cNvPr id="15" name="TextBox 14">
            <a:extLst>
              <a:ext uri="{FF2B5EF4-FFF2-40B4-BE49-F238E27FC236}">
                <a16:creationId xmlns:a16="http://schemas.microsoft.com/office/drawing/2014/main" id="{371066AB-68AF-778B-6D05-4F13A820AE3B}"/>
              </a:ext>
            </a:extLst>
          </p:cNvPr>
          <p:cNvSpPr txBox="1"/>
          <p:nvPr/>
        </p:nvSpPr>
        <p:spPr>
          <a:xfrm>
            <a:off x="2437855" y="865780"/>
            <a:ext cx="7890029" cy="422167"/>
          </a:xfrm>
          <a:prstGeom prst="rect">
            <a:avLst/>
          </a:prstGeom>
          <a:noFill/>
        </p:spPr>
        <p:txBody>
          <a:bodyPr wrap="square">
            <a:spAutoFit/>
          </a:bodyPr>
          <a:lstStyle/>
          <a:p>
            <a:pPr marL="540385" algn="just">
              <a:lnSpc>
                <a:spcPct val="150000"/>
              </a:lnSpc>
              <a:spcAft>
                <a:spcPts val="800"/>
              </a:spcAft>
            </a:pPr>
            <a:r>
              <a:rPr lang="en-IN" sz="1600" dirty="0">
                <a:effectLst/>
                <a:latin typeface="Times New Roman" panose="02020603050405020304" pitchFamily="18" charset="0"/>
                <a:ea typeface="Calibri" panose="020F0502020204030204" pitchFamily="34" charset="0"/>
                <a:cs typeface="Wingdings" panose="05000000000000000000" pitchFamily="2" charset="2"/>
              </a:rPr>
              <a:t>Here are some testcases taken to evaluate the </a:t>
            </a:r>
            <a:r>
              <a:rPr lang="en-IN" sz="1600" dirty="0">
                <a:latin typeface="Times New Roman" panose="02020603050405020304" pitchFamily="18" charset="0"/>
                <a:ea typeface="Calibri" panose="020F0502020204030204" pitchFamily="34" charset="0"/>
                <a:cs typeface="Wingdings" panose="05000000000000000000" pitchFamily="2" charset="2"/>
              </a:rPr>
              <a:t>Marketing Management</a:t>
            </a:r>
            <a:r>
              <a:rPr lang="en-IN" sz="1600" dirty="0">
                <a:effectLst/>
                <a:latin typeface="Times New Roman" panose="02020603050405020304" pitchFamily="18" charset="0"/>
                <a:ea typeface="Calibri" panose="020F0502020204030204" pitchFamily="34" charset="0"/>
                <a:cs typeface="Wingdings" panose="05000000000000000000" pitchFamily="2" charset="2"/>
              </a:rPr>
              <a:t>:</a:t>
            </a:r>
            <a:endParaRPr lang="en-IN" sz="1600" dirty="0">
              <a:effectLst/>
              <a:latin typeface="StarSymbol"/>
              <a:ea typeface="StarSymbol"/>
              <a:cs typeface="Wingdings" panose="05000000000000000000" pitchFamily="2" charset="2"/>
            </a:endParaRPr>
          </a:p>
        </p:txBody>
      </p:sp>
      <p:sp>
        <p:nvSpPr>
          <p:cNvPr id="3" name="Footer Placeholder 10">
            <a:extLst>
              <a:ext uri="{FF2B5EF4-FFF2-40B4-BE49-F238E27FC236}">
                <a16:creationId xmlns:a16="http://schemas.microsoft.com/office/drawing/2014/main" id="{2C45B8BC-3987-7752-2C30-9FB4C395E481}"/>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450656B-9E61-BD96-40AB-40CD2CD4BF50}"/>
              </a:ext>
            </a:extLst>
          </p:cNvPr>
          <p:cNvPicPr>
            <a:picLocks noChangeAspect="1"/>
          </p:cNvPicPr>
          <p:nvPr/>
        </p:nvPicPr>
        <p:blipFill>
          <a:blip r:embed="rId2"/>
          <a:stretch>
            <a:fillRect/>
          </a:stretch>
        </p:blipFill>
        <p:spPr>
          <a:xfrm>
            <a:off x="2796988" y="1327825"/>
            <a:ext cx="7171765" cy="5072681"/>
          </a:xfrm>
          <a:prstGeom prst="rect">
            <a:avLst/>
          </a:prstGeom>
        </p:spPr>
      </p:pic>
    </p:spTree>
    <p:extLst>
      <p:ext uri="{BB962C8B-B14F-4D97-AF65-F5344CB8AC3E}">
        <p14:creationId xmlns:p14="http://schemas.microsoft.com/office/powerpoint/2010/main" val="16218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34</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5295139" y="473426"/>
            <a:ext cx="1601721"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RESULTS</a:t>
            </a:r>
          </a:p>
        </p:txBody>
      </p:sp>
      <p:sp>
        <p:nvSpPr>
          <p:cNvPr id="7" name="Date Placeholder 10">
            <a:extLst>
              <a:ext uri="{FF2B5EF4-FFF2-40B4-BE49-F238E27FC236}">
                <a16:creationId xmlns:a16="http://schemas.microsoft.com/office/drawing/2014/main" id="{AE4CC9C2-51C5-0592-958B-A4FD4018D2BE}"/>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3" name="Footer Placeholder 10">
            <a:extLst>
              <a:ext uri="{FF2B5EF4-FFF2-40B4-BE49-F238E27FC236}">
                <a16:creationId xmlns:a16="http://schemas.microsoft.com/office/drawing/2014/main" id="{92235A6F-284A-A0D6-D9E5-9E7B8B129B3C}"/>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80DF569-908D-CDCD-C506-15A6CD1F401D}"/>
              </a:ext>
            </a:extLst>
          </p:cNvPr>
          <p:cNvPicPr>
            <a:picLocks noChangeAspect="1"/>
          </p:cNvPicPr>
          <p:nvPr/>
        </p:nvPicPr>
        <p:blipFill rotWithShape="1">
          <a:blip r:embed="rId2"/>
          <a:srcRect b="6063"/>
          <a:stretch/>
        </p:blipFill>
        <p:spPr>
          <a:xfrm>
            <a:off x="1685365" y="1036965"/>
            <a:ext cx="9081247" cy="4798491"/>
          </a:xfrm>
          <a:prstGeom prst="rect">
            <a:avLst/>
          </a:prstGeom>
        </p:spPr>
      </p:pic>
      <p:sp>
        <p:nvSpPr>
          <p:cNvPr id="10" name="TextBox 9">
            <a:extLst>
              <a:ext uri="{FF2B5EF4-FFF2-40B4-BE49-F238E27FC236}">
                <a16:creationId xmlns:a16="http://schemas.microsoft.com/office/drawing/2014/main" id="{EE68CCD6-DDDE-ED8B-D17D-2BB768302793}"/>
              </a:ext>
            </a:extLst>
          </p:cNvPr>
          <p:cNvSpPr txBox="1"/>
          <p:nvPr/>
        </p:nvSpPr>
        <p:spPr>
          <a:xfrm>
            <a:off x="4370293" y="5937330"/>
            <a:ext cx="4303059" cy="466859"/>
          </a:xfrm>
          <a:prstGeom prst="rect">
            <a:avLst/>
          </a:prstGeom>
          <a:noFill/>
        </p:spPr>
        <p:txBody>
          <a:bodyPr wrap="square">
            <a:spAutoFit/>
          </a:bodyPr>
          <a:lstStyle/>
          <a:p>
            <a:pPr algn="ctr">
              <a:lnSpc>
                <a:spcPct val="150000"/>
              </a:lnSpc>
            </a:pPr>
            <a:r>
              <a:rPr lang="en-IN" dirty="0">
                <a:latin typeface="Book Antiqua" panose="02040602050305030304" pitchFamily="18" charset="0"/>
              </a:rPr>
              <a:t>Main Page of the Farmer’s Touch</a:t>
            </a:r>
            <a:endParaRPr lang="en-US" dirty="0">
              <a:latin typeface="Book Antiqua" panose="02040602050305030304" pitchFamily="18" charset="0"/>
            </a:endParaRPr>
          </a:p>
        </p:txBody>
      </p:sp>
    </p:spTree>
    <p:extLst>
      <p:ext uri="{BB962C8B-B14F-4D97-AF65-F5344CB8AC3E}">
        <p14:creationId xmlns:p14="http://schemas.microsoft.com/office/powerpoint/2010/main" val="3913754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35</a:t>
            </a:fld>
            <a:endParaRPr lang="en-IN"/>
          </a:p>
        </p:txBody>
      </p:sp>
      <p:sp>
        <p:nvSpPr>
          <p:cNvPr id="7" name="Date Placeholder 10">
            <a:extLst>
              <a:ext uri="{FF2B5EF4-FFF2-40B4-BE49-F238E27FC236}">
                <a16:creationId xmlns:a16="http://schemas.microsoft.com/office/drawing/2014/main" id="{AE4CC9C2-51C5-0592-958B-A4FD4018D2BE}"/>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3" name="Footer Placeholder 10">
            <a:extLst>
              <a:ext uri="{FF2B5EF4-FFF2-40B4-BE49-F238E27FC236}">
                <a16:creationId xmlns:a16="http://schemas.microsoft.com/office/drawing/2014/main" id="{92235A6F-284A-A0D6-D9E5-9E7B8B129B3C}"/>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E68CCD6-DDDE-ED8B-D17D-2BB768302793}"/>
              </a:ext>
            </a:extLst>
          </p:cNvPr>
          <p:cNvSpPr txBox="1"/>
          <p:nvPr/>
        </p:nvSpPr>
        <p:spPr>
          <a:xfrm>
            <a:off x="1878104" y="5664128"/>
            <a:ext cx="4303059" cy="466859"/>
          </a:xfrm>
          <a:prstGeom prst="rect">
            <a:avLst/>
          </a:prstGeom>
          <a:noFill/>
        </p:spPr>
        <p:txBody>
          <a:bodyPr wrap="square">
            <a:spAutoFit/>
          </a:bodyPr>
          <a:lstStyle/>
          <a:p>
            <a:pPr algn="ctr">
              <a:lnSpc>
                <a:spcPct val="150000"/>
              </a:lnSpc>
            </a:pPr>
            <a:r>
              <a:rPr lang="en-US" dirty="0">
                <a:latin typeface="Book Antiqua" panose="02040602050305030304" pitchFamily="18" charset="0"/>
              </a:rPr>
              <a:t>S</a:t>
            </a:r>
            <a:r>
              <a:rPr lang="en-IN" dirty="0" err="1">
                <a:latin typeface="Book Antiqua" panose="02040602050305030304" pitchFamily="18" charset="0"/>
              </a:rPr>
              <a:t>ignUp</a:t>
            </a:r>
            <a:r>
              <a:rPr lang="en-IN" dirty="0">
                <a:latin typeface="Book Antiqua" panose="02040602050305030304" pitchFamily="18" charset="0"/>
              </a:rPr>
              <a:t> Page to access the page</a:t>
            </a:r>
            <a:endParaRPr lang="en-US" dirty="0">
              <a:latin typeface="Book Antiqua" panose="02040602050305030304" pitchFamily="18" charset="0"/>
            </a:endParaRPr>
          </a:p>
        </p:txBody>
      </p:sp>
      <p:pic>
        <p:nvPicPr>
          <p:cNvPr id="11" name="Picture 10">
            <a:extLst>
              <a:ext uri="{FF2B5EF4-FFF2-40B4-BE49-F238E27FC236}">
                <a16:creationId xmlns:a16="http://schemas.microsoft.com/office/drawing/2014/main" id="{227C5B87-CEB7-0B13-E942-669C55582D91}"/>
              </a:ext>
            </a:extLst>
          </p:cNvPr>
          <p:cNvPicPr>
            <a:picLocks noChangeAspect="1"/>
          </p:cNvPicPr>
          <p:nvPr/>
        </p:nvPicPr>
        <p:blipFill rotWithShape="1">
          <a:blip r:embed="rId2"/>
          <a:srcRect l="5062" t="9935" r="5231" b="6143"/>
          <a:stretch/>
        </p:blipFill>
        <p:spPr>
          <a:xfrm>
            <a:off x="579446" y="1469415"/>
            <a:ext cx="5460439" cy="4124064"/>
          </a:xfrm>
          <a:prstGeom prst="rect">
            <a:avLst/>
          </a:prstGeom>
        </p:spPr>
      </p:pic>
      <p:pic>
        <p:nvPicPr>
          <p:cNvPr id="6" name="Picture 5">
            <a:extLst>
              <a:ext uri="{FF2B5EF4-FFF2-40B4-BE49-F238E27FC236}">
                <a16:creationId xmlns:a16="http://schemas.microsoft.com/office/drawing/2014/main" id="{D3464C5C-6179-2EE6-D0FE-B9B52279D756}"/>
              </a:ext>
            </a:extLst>
          </p:cNvPr>
          <p:cNvPicPr>
            <a:picLocks noChangeAspect="1"/>
          </p:cNvPicPr>
          <p:nvPr/>
        </p:nvPicPr>
        <p:blipFill>
          <a:blip r:embed="rId3"/>
          <a:stretch>
            <a:fillRect/>
          </a:stretch>
        </p:blipFill>
        <p:spPr>
          <a:xfrm>
            <a:off x="6302188" y="1460949"/>
            <a:ext cx="5324667" cy="4124063"/>
          </a:xfrm>
          <a:prstGeom prst="rect">
            <a:avLst/>
          </a:prstGeom>
        </p:spPr>
      </p:pic>
      <p:sp>
        <p:nvSpPr>
          <p:cNvPr id="8" name="TextBox 7">
            <a:extLst>
              <a:ext uri="{FF2B5EF4-FFF2-40B4-BE49-F238E27FC236}">
                <a16:creationId xmlns:a16="http://schemas.microsoft.com/office/drawing/2014/main" id="{C5E3FE48-B69F-5C6C-1ED3-FF72828FA5FA}"/>
              </a:ext>
            </a:extLst>
          </p:cNvPr>
          <p:cNvSpPr txBox="1"/>
          <p:nvPr/>
        </p:nvSpPr>
        <p:spPr>
          <a:xfrm>
            <a:off x="6683186" y="5664128"/>
            <a:ext cx="4303059" cy="466859"/>
          </a:xfrm>
          <a:prstGeom prst="rect">
            <a:avLst/>
          </a:prstGeom>
          <a:noFill/>
        </p:spPr>
        <p:txBody>
          <a:bodyPr wrap="square">
            <a:spAutoFit/>
          </a:bodyPr>
          <a:lstStyle/>
          <a:p>
            <a:pPr algn="ctr">
              <a:lnSpc>
                <a:spcPct val="150000"/>
              </a:lnSpc>
            </a:pPr>
            <a:r>
              <a:rPr lang="en-US" dirty="0">
                <a:latin typeface="Book Antiqua" panose="02040602050305030304" pitchFamily="18" charset="0"/>
              </a:rPr>
              <a:t>Login </a:t>
            </a:r>
            <a:r>
              <a:rPr lang="en-IN" dirty="0">
                <a:latin typeface="Book Antiqua" panose="02040602050305030304" pitchFamily="18" charset="0"/>
              </a:rPr>
              <a:t>Page to access the page</a:t>
            </a:r>
            <a:endParaRPr lang="en-US" dirty="0">
              <a:latin typeface="Book Antiqua" panose="02040602050305030304" pitchFamily="18" charset="0"/>
            </a:endParaRPr>
          </a:p>
        </p:txBody>
      </p:sp>
    </p:spTree>
    <p:extLst>
      <p:ext uri="{BB962C8B-B14F-4D97-AF65-F5344CB8AC3E}">
        <p14:creationId xmlns:p14="http://schemas.microsoft.com/office/powerpoint/2010/main" val="1293600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8AA9C8-DB37-CC8F-F7EF-BB50B4017AE6}"/>
              </a:ext>
            </a:extLst>
          </p:cNvPr>
          <p:cNvSpPr>
            <a:spLocks noGrp="1"/>
          </p:cNvSpPr>
          <p:nvPr>
            <p:ph type="sldNum" sz="quarter" idx="12"/>
          </p:nvPr>
        </p:nvSpPr>
        <p:spPr/>
        <p:txBody>
          <a:bodyPr/>
          <a:lstStyle/>
          <a:p>
            <a:fld id="{7DDC74A7-8E3A-44D8-B21A-0486332C72F7}" type="slidenum">
              <a:rPr lang="en-IN" smtClean="0"/>
              <a:pPr/>
              <a:t>36</a:t>
            </a:fld>
            <a:endParaRPr lang="en-IN"/>
          </a:p>
        </p:txBody>
      </p:sp>
      <p:sp>
        <p:nvSpPr>
          <p:cNvPr id="7" name="TextBox 6">
            <a:extLst>
              <a:ext uri="{FF2B5EF4-FFF2-40B4-BE49-F238E27FC236}">
                <a16:creationId xmlns:a16="http://schemas.microsoft.com/office/drawing/2014/main" id="{D7D7020B-A1A9-AFCE-634C-0010B7D8301D}"/>
              </a:ext>
            </a:extLst>
          </p:cNvPr>
          <p:cNvSpPr txBox="1"/>
          <p:nvPr/>
        </p:nvSpPr>
        <p:spPr>
          <a:xfrm>
            <a:off x="3738282" y="5799351"/>
            <a:ext cx="5387788" cy="466859"/>
          </a:xfrm>
          <a:prstGeom prst="rect">
            <a:avLst/>
          </a:prstGeom>
          <a:noFill/>
        </p:spPr>
        <p:txBody>
          <a:bodyPr wrap="square">
            <a:spAutoFit/>
          </a:bodyPr>
          <a:lstStyle/>
          <a:p>
            <a:pPr algn="ctr">
              <a:lnSpc>
                <a:spcPct val="150000"/>
              </a:lnSpc>
            </a:pPr>
            <a:r>
              <a:rPr lang="en-US" dirty="0">
                <a:latin typeface="Book Antiqua" panose="02040602050305030304" pitchFamily="18" charset="0"/>
              </a:rPr>
              <a:t>Redirection to Gardener’s page after Signup/Login</a:t>
            </a:r>
          </a:p>
        </p:txBody>
      </p:sp>
      <p:sp>
        <p:nvSpPr>
          <p:cNvPr id="6" name="Date Placeholder 10">
            <a:extLst>
              <a:ext uri="{FF2B5EF4-FFF2-40B4-BE49-F238E27FC236}">
                <a16:creationId xmlns:a16="http://schemas.microsoft.com/office/drawing/2014/main" id="{F6BE65B4-9A5F-3B79-45DD-72FCB77CFEDE}"/>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8" name="Footer Placeholder 10">
            <a:extLst>
              <a:ext uri="{FF2B5EF4-FFF2-40B4-BE49-F238E27FC236}">
                <a16:creationId xmlns:a16="http://schemas.microsoft.com/office/drawing/2014/main" id="{F00CD2C7-A39A-C8DB-E079-74BC7850F0E3}"/>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736A7AA-94CE-8EFB-66AF-9919F88966E8}"/>
              </a:ext>
            </a:extLst>
          </p:cNvPr>
          <p:cNvPicPr>
            <a:picLocks noChangeAspect="1"/>
          </p:cNvPicPr>
          <p:nvPr/>
        </p:nvPicPr>
        <p:blipFill rotWithShape="1">
          <a:blip r:embed="rId2"/>
          <a:srcRect b="6316"/>
          <a:stretch/>
        </p:blipFill>
        <p:spPr>
          <a:xfrm>
            <a:off x="1990164" y="959225"/>
            <a:ext cx="8391854" cy="4760257"/>
          </a:xfrm>
          <a:prstGeom prst="rect">
            <a:avLst/>
          </a:prstGeom>
        </p:spPr>
      </p:pic>
    </p:spTree>
    <p:extLst>
      <p:ext uri="{BB962C8B-B14F-4D97-AF65-F5344CB8AC3E}">
        <p14:creationId xmlns:p14="http://schemas.microsoft.com/office/powerpoint/2010/main" val="363492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C2BEB3-97CC-09D3-3F1E-10FFBE714919}"/>
              </a:ext>
            </a:extLst>
          </p:cNvPr>
          <p:cNvSpPr>
            <a:spLocks noGrp="1"/>
          </p:cNvSpPr>
          <p:nvPr>
            <p:ph type="sldNum" sz="quarter" idx="12"/>
          </p:nvPr>
        </p:nvSpPr>
        <p:spPr/>
        <p:txBody>
          <a:bodyPr/>
          <a:lstStyle/>
          <a:p>
            <a:fld id="{7DDC74A7-8E3A-44D8-B21A-0486332C72F7}" type="slidenum">
              <a:rPr lang="en-IN" smtClean="0"/>
              <a:pPr/>
              <a:t>37</a:t>
            </a:fld>
            <a:endParaRPr lang="en-IN"/>
          </a:p>
        </p:txBody>
      </p:sp>
      <p:sp>
        <p:nvSpPr>
          <p:cNvPr id="8" name="TextBox 7">
            <a:extLst>
              <a:ext uri="{FF2B5EF4-FFF2-40B4-BE49-F238E27FC236}">
                <a16:creationId xmlns:a16="http://schemas.microsoft.com/office/drawing/2014/main" id="{004719FA-FA38-F816-F81A-9B16B62E147F}"/>
              </a:ext>
            </a:extLst>
          </p:cNvPr>
          <p:cNvSpPr txBox="1"/>
          <p:nvPr/>
        </p:nvSpPr>
        <p:spPr>
          <a:xfrm>
            <a:off x="65855" y="1015542"/>
            <a:ext cx="6288242" cy="425245"/>
          </a:xfrm>
          <a:prstGeom prst="rect">
            <a:avLst/>
          </a:prstGeom>
          <a:noFill/>
        </p:spPr>
        <p:txBody>
          <a:bodyPr wrap="square">
            <a:spAutoFit/>
          </a:bodyPr>
          <a:lstStyle/>
          <a:p>
            <a:pPr algn="ctr">
              <a:lnSpc>
                <a:spcPct val="150000"/>
              </a:lnSpc>
            </a:pPr>
            <a:r>
              <a:rPr lang="en-US" sz="1600" dirty="0">
                <a:latin typeface="Book Antiqua" panose="02040602050305030304" pitchFamily="18" charset="0"/>
              </a:rPr>
              <a:t>Crop Production Guidance of Fruits from soil to marketing</a:t>
            </a:r>
          </a:p>
        </p:txBody>
      </p:sp>
      <p:sp>
        <p:nvSpPr>
          <p:cNvPr id="7" name="Date Placeholder 10">
            <a:extLst>
              <a:ext uri="{FF2B5EF4-FFF2-40B4-BE49-F238E27FC236}">
                <a16:creationId xmlns:a16="http://schemas.microsoft.com/office/drawing/2014/main" id="{F6049325-B458-C8CE-8809-DEA81C9B2B65}"/>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9" name="TextBox 8">
            <a:extLst>
              <a:ext uri="{FF2B5EF4-FFF2-40B4-BE49-F238E27FC236}">
                <a16:creationId xmlns:a16="http://schemas.microsoft.com/office/drawing/2014/main" id="{0ABD93BB-D712-387D-12C7-DED998FE7F92}"/>
              </a:ext>
            </a:extLst>
          </p:cNvPr>
          <p:cNvSpPr txBox="1"/>
          <p:nvPr/>
        </p:nvSpPr>
        <p:spPr>
          <a:xfrm>
            <a:off x="6289026" y="1015541"/>
            <a:ext cx="5064774" cy="425245"/>
          </a:xfrm>
          <a:prstGeom prst="rect">
            <a:avLst/>
          </a:prstGeom>
          <a:noFill/>
        </p:spPr>
        <p:txBody>
          <a:bodyPr wrap="square">
            <a:spAutoFit/>
          </a:bodyPr>
          <a:lstStyle/>
          <a:p>
            <a:pPr algn="ctr">
              <a:lnSpc>
                <a:spcPct val="150000"/>
              </a:lnSpc>
            </a:pPr>
            <a:r>
              <a:rPr lang="en-US" sz="1600" dirty="0">
                <a:latin typeface="Book Antiqua" panose="02040602050305030304" pitchFamily="18" charset="0"/>
              </a:rPr>
              <a:t>One of example of crop guidance about soil fertility</a:t>
            </a:r>
          </a:p>
        </p:txBody>
      </p:sp>
      <p:sp>
        <p:nvSpPr>
          <p:cNvPr id="6" name="Footer Placeholder 10">
            <a:extLst>
              <a:ext uri="{FF2B5EF4-FFF2-40B4-BE49-F238E27FC236}">
                <a16:creationId xmlns:a16="http://schemas.microsoft.com/office/drawing/2014/main" id="{8E877737-9F58-94CD-C401-578F14B8671A}"/>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C8125D2D-F2D1-9B8E-FD3D-B5BED24480C9}"/>
              </a:ext>
            </a:extLst>
          </p:cNvPr>
          <p:cNvPicPr>
            <a:picLocks noChangeAspect="1"/>
          </p:cNvPicPr>
          <p:nvPr/>
        </p:nvPicPr>
        <p:blipFill rotWithShape="1">
          <a:blip r:embed="rId2"/>
          <a:srcRect l="5571" t="5206" r="4834" b="4410"/>
          <a:stretch/>
        </p:blipFill>
        <p:spPr>
          <a:xfrm>
            <a:off x="637718" y="1676400"/>
            <a:ext cx="5144517" cy="4249271"/>
          </a:xfrm>
          <a:prstGeom prst="rect">
            <a:avLst/>
          </a:prstGeom>
        </p:spPr>
      </p:pic>
      <p:pic>
        <p:nvPicPr>
          <p:cNvPr id="17" name="Picture 16">
            <a:extLst>
              <a:ext uri="{FF2B5EF4-FFF2-40B4-BE49-F238E27FC236}">
                <a16:creationId xmlns:a16="http://schemas.microsoft.com/office/drawing/2014/main" id="{43DD58D3-F32B-4E68-AB31-6444C8DDAAF3}"/>
              </a:ext>
            </a:extLst>
          </p:cNvPr>
          <p:cNvPicPr>
            <a:picLocks noChangeAspect="1"/>
          </p:cNvPicPr>
          <p:nvPr/>
        </p:nvPicPr>
        <p:blipFill rotWithShape="1">
          <a:blip r:embed="rId3"/>
          <a:srcRect b="40390"/>
          <a:stretch/>
        </p:blipFill>
        <p:spPr>
          <a:xfrm>
            <a:off x="6096000" y="1676400"/>
            <a:ext cx="5741894" cy="4249271"/>
          </a:xfrm>
          <a:prstGeom prst="rect">
            <a:avLst/>
          </a:prstGeom>
        </p:spPr>
      </p:pic>
    </p:spTree>
    <p:extLst>
      <p:ext uri="{BB962C8B-B14F-4D97-AF65-F5344CB8AC3E}">
        <p14:creationId xmlns:p14="http://schemas.microsoft.com/office/powerpoint/2010/main" val="2604217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C2BEB3-97CC-09D3-3F1E-10FFBE714919}"/>
              </a:ext>
            </a:extLst>
          </p:cNvPr>
          <p:cNvSpPr>
            <a:spLocks noGrp="1"/>
          </p:cNvSpPr>
          <p:nvPr>
            <p:ph type="sldNum" sz="quarter" idx="12"/>
          </p:nvPr>
        </p:nvSpPr>
        <p:spPr/>
        <p:txBody>
          <a:bodyPr/>
          <a:lstStyle/>
          <a:p>
            <a:fld id="{7DDC74A7-8E3A-44D8-B21A-0486332C72F7}" type="slidenum">
              <a:rPr lang="en-IN" smtClean="0"/>
              <a:pPr/>
              <a:t>38</a:t>
            </a:fld>
            <a:endParaRPr lang="en-IN"/>
          </a:p>
        </p:txBody>
      </p:sp>
      <p:sp>
        <p:nvSpPr>
          <p:cNvPr id="8" name="TextBox 7">
            <a:extLst>
              <a:ext uri="{FF2B5EF4-FFF2-40B4-BE49-F238E27FC236}">
                <a16:creationId xmlns:a16="http://schemas.microsoft.com/office/drawing/2014/main" id="{004719FA-FA38-F816-F81A-9B16B62E147F}"/>
              </a:ext>
            </a:extLst>
          </p:cNvPr>
          <p:cNvSpPr txBox="1"/>
          <p:nvPr/>
        </p:nvSpPr>
        <p:spPr>
          <a:xfrm>
            <a:off x="65855" y="1015542"/>
            <a:ext cx="6288242" cy="425245"/>
          </a:xfrm>
          <a:prstGeom prst="rect">
            <a:avLst/>
          </a:prstGeom>
          <a:noFill/>
        </p:spPr>
        <p:txBody>
          <a:bodyPr wrap="square">
            <a:spAutoFit/>
          </a:bodyPr>
          <a:lstStyle/>
          <a:p>
            <a:pPr algn="ctr">
              <a:lnSpc>
                <a:spcPct val="150000"/>
              </a:lnSpc>
            </a:pPr>
            <a:r>
              <a:rPr lang="en-US" sz="1600" dirty="0">
                <a:latin typeface="Book Antiqua" panose="02040602050305030304" pitchFamily="18" charset="0"/>
              </a:rPr>
              <a:t>Crop Production Guidance of Flower from soil to marketing</a:t>
            </a:r>
          </a:p>
        </p:txBody>
      </p:sp>
      <p:sp>
        <p:nvSpPr>
          <p:cNvPr id="7" name="Date Placeholder 10">
            <a:extLst>
              <a:ext uri="{FF2B5EF4-FFF2-40B4-BE49-F238E27FC236}">
                <a16:creationId xmlns:a16="http://schemas.microsoft.com/office/drawing/2014/main" id="{F6049325-B458-C8CE-8809-DEA81C9B2B65}"/>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9" name="TextBox 8">
            <a:extLst>
              <a:ext uri="{FF2B5EF4-FFF2-40B4-BE49-F238E27FC236}">
                <a16:creationId xmlns:a16="http://schemas.microsoft.com/office/drawing/2014/main" id="{0ABD93BB-D712-387D-12C7-DED998FE7F92}"/>
              </a:ext>
            </a:extLst>
          </p:cNvPr>
          <p:cNvSpPr txBox="1"/>
          <p:nvPr/>
        </p:nvSpPr>
        <p:spPr>
          <a:xfrm>
            <a:off x="5853953" y="1015541"/>
            <a:ext cx="6176967" cy="425245"/>
          </a:xfrm>
          <a:prstGeom prst="rect">
            <a:avLst/>
          </a:prstGeom>
          <a:noFill/>
        </p:spPr>
        <p:txBody>
          <a:bodyPr wrap="square">
            <a:spAutoFit/>
          </a:bodyPr>
          <a:lstStyle/>
          <a:p>
            <a:pPr algn="ctr">
              <a:lnSpc>
                <a:spcPct val="150000"/>
              </a:lnSpc>
            </a:pPr>
            <a:r>
              <a:rPr lang="en-US" sz="1600" dirty="0">
                <a:latin typeface="Book Antiqua" panose="02040602050305030304" pitchFamily="18" charset="0"/>
              </a:rPr>
              <a:t>One of example of crop guidance about By-Product Utilization</a:t>
            </a:r>
          </a:p>
        </p:txBody>
      </p:sp>
      <p:sp>
        <p:nvSpPr>
          <p:cNvPr id="6" name="Footer Placeholder 10">
            <a:extLst>
              <a:ext uri="{FF2B5EF4-FFF2-40B4-BE49-F238E27FC236}">
                <a16:creationId xmlns:a16="http://schemas.microsoft.com/office/drawing/2014/main" id="{8E877737-9F58-94CD-C401-578F14B8671A}"/>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2AC9B0B-17F5-C826-57D6-A38F37DD9EE4}"/>
              </a:ext>
            </a:extLst>
          </p:cNvPr>
          <p:cNvPicPr>
            <a:picLocks noChangeAspect="1"/>
          </p:cNvPicPr>
          <p:nvPr/>
        </p:nvPicPr>
        <p:blipFill rotWithShape="1">
          <a:blip r:embed="rId2"/>
          <a:srcRect l="7207" t="5961" r="9191"/>
          <a:stretch/>
        </p:blipFill>
        <p:spPr>
          <a:xfrm>
            <a:off x="354106" y="1794346"/>
            <a:ext cx="5499847" cy="4140287"/>
          </a:xfrm>
          <a:prstGeom prst="rect">
            <a:avLst/>
          </a:prstGeom>
        </p:spPr>
      </p:pic>
      <p:pic>
        <p:nvPicPr>
          <p:cNvPr id="12" name="Picture 11">
            <a:extLst>
              <a:ext uri="{FF2B5EF4-FFF2-40B4-BE49-F238E27FC236}">
                <a16:creationId xmlns:a16="http://schemas.microsoft.com/office/drawing/2014/main" id="{AE3D12A3-905B-84CE-104D-33403E6EE6BD}"/>
              </a:ext>
            </a:extLst>
          </p:cNvPr>
          <p:cNvPicPr>
            <a:picLocks noChangeAspect="1"/>
          </p:cNvPicPr>
          <p:nvPr/>
        </p:nvPicPr>
        <p:blipFill>
          <a:blip r:embed="rId3"/>
          <a:stretch>
            <a:fillRect/>
          </a:stretch>
        </p:blipFill>
        <p:spPr>
          <a:xfrm>
            <a:off x="6096000" y="1794347"/>
            <a:ext cx="5589371" cy="4140288"/>
          </a:xfrm>
          <a:prstGeom prst="rect">
            <a:avLst/>
          </a:prstGeom>
        </p:spPr>
      </p:pic>
    </p:spTree>
    <p:extLst>
      <p:ext uri="{BB962C8B-B14F-4D97-AF65-F5344CB8AC3E}">
        <p14:creationId xmlns:p14="http://schemas.microsoft.com/office/powerpoint/2010/main" val="1316446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C2BEB3-97CC-09D3-3F1E-10FFBE714919}"/>
              </a:ext>
            </a:extLst>
          </p:cNvPr>
          <p:cNvSpPr>
            <a:spLocks noGrp="1"/>
          </p:cNvSpPr>
          <p:nvPr>
            <p:ph type="sldNum" sz="quarter" idx="12"/>
          </p:nvPr>
        </p:nvSpPr>
        <p:spPr/>
        <p:txBody>
          <a:bodyPr/>
          <a:lstStyle/>
          <a:p>
            <a:fld id="{7DDC74A7-8E3A-44D8-B21A-0486332C72F7}" type="slidenum">
              <a:rPr lang="en-IN" smtClean="0"/>
              <a:pPr/>
              <a:t>39</a:t>
            </a:fld>
            <a:endParaRPr lang="en-IN"/>
          </a:p>
        </p:txBody>
      </p:sp>
      <p:sp>
        <p:nvSpPr>
          <p:cNvPr id="8" name="TextBox 7">
            <a:extLst>
              <a:ext uri="{FF2B5EF4-FFF2-40B4-BE49-F238E27FC236}">
                <a16:creationId xmlns:a16="http://schemas.microsoft.com/office/drawing/2014/main" id="{004719FA-FA38-F816-F81A-9B16B62E147F}"/>
              </a:ext>
            </a:extLst>
          </p:cNvPr>
          <p:cNvSpPr txBox="1"/>
          <p:nvPr/>
        </p:nvSpPr>
        <p:spPr>
          <a:xfrm>
            <a:off x="-40092" y="1015541"/>
            <a:ext cx="6288242" cy="425245"/>
          </a:xfrm>
          <a:prstGeom prst="rect">
            <a:avLst/>
          </a:prstGeom>
          <a:noFill/>
        </p:spPr>
        <p:txBody>
          <a:bodyPr wrap="square">
            <a:spAutoFit/>
          </a:bodyPr>
          <a:lstStyle/>
          <a:p>
            <a:pPr algn="ctr">
              <a:lnSpc>
                <a:spcPct val="150000"/>
              </a:lnSpc>
            </a:pPr>
            <a:r>
              <a:rPr lang="en-US" sz="1600" dirty="0">
                <a:latin typeface="Book Antiqua" panose="02040602050305030304" pitchFamily="18" charset="0"/>
              </a:rPr>
              <a:t>Crop Production Guidance of Vegetable from soil to marketing</a:t>
            </a:r>
          </a:p>
        </p:txBody>
      </p:sp>
      <p:sp>
        <p:nvSpPr>
          <p:cNvPr id="7" name="Date Placeholder 10">
            <a:extLst>
              <a:ext uri="{FF2B5EF4-FFF2-40B4-BE49-F238E27FC236}">
                <a16:creationId xmlns:a16="http://schemas.microsoft.com/office/drawing/2014/main" id="{F6049325-B458-C8CE-8809-DEA81C9B2B65}"/>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9" name="TextBox 8">
            <a:extLst>
              <a:ext uri="{FF2B5EF4-FFF2-40B4-BE49-F238E27FC236}">
                <a16:creationId xmlns:a16="http://schemas.microsoft.com/office/drawing/2014/main" id="{0ABD93BB-D712-387D-12C7-DED998FE7F92}"/>
              </a:ext>
            </a:extLst>
          </p:cNvPr>
          <p:cNvSpPr txBox="1"/>
          <p:nvPr/>
        </p:nvSpPr>
        <p:spPr>
          <a:xfrm>
            <a:off x="5853953" y="1015541"/>
            <a:ext cx="6176967" cy="425245"/>
          </a:xfrm>
          <a:prstGeom prst="rect">
            <a:avLst/>
          </a:prstGeom>
          <a:noFill/>
        </p:spPr>
        <p:txBody>
          <a:bodyPr wrap="square">
            <a:spAutoFit/>
          </a:bodyPr>
          <a:lstStyle/>
          <a:p>
            <a:pPr algn="ctr">
              <a:lnSpc>
                <a:spcPct val="150000"/>
              </a:lnSpc>
            </a:pPr>
            <a:r>
              <a:rPr lang="en-US" sz="1600" dirty="0">
                <a:latin typeface="Book Antiqua" panose="02040602050305030304" pitchFamily="18" charset="0"/>
              </a:rPr>
              <a:t>One of example of crop guidance about By-Product Utilization</a:t>
            </a:r>
          </a:p>
        </p:txBody>
      </p:sp>
      <p:sp>
        <p:nvSpPr>
          <p:cNvPr id="6" name="Footer Placeholder 10">
            <a:extLst>
              <a:ext uri="{FF2B5EF4-FFF2-40B4-BE49-F238E27FC236}">
                <a16:creationId xmlns:a16="http://schemas.microsoft.com/office/drawing/2014/main" id="{8E877737-9F58-94CD-C401-578F14B8671A}"/>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05D63BC-8973-A87A-4711-9549DC5F10D0}"/>
              </a:ext>
            </a:extLst>
          </p:cNvPr>
          <p:cNvPicPr>
            <a:picLocks noChangeAspect="1"/>
          </p:cNvPicPr>
          <p:nvPr/>
        </p:nvPicPr>
        <p:blipFill rotWithShape="1">
          <a:blip r:embed="rId2"/>
          <a:srcRect l="8309" r="8750"/>
          <a:stretch/>
        </p:blipFill>
        <p:spPr>
          <a:xfrm>
            <a:off x="224119" y="1794348"/>
            <a:ext cx="5629834" cy="4140288"/>
          </a:xfrm>
          <a:prstGeom prst="rect">
            <a:avLst/>
          </a:prstGeom>
        </p:spPr>
      </p:pic>
      <p:pic>
        <p:nvPicPr>
          <p:cNvPr id="11" name="Picture 10">
            <a:extLst>
              <a:ext uri="{FF2B5EF4-FFF2-40B4-BE49-F238E27FC236}">
                <a16:creationId xmlns:a16="http://schemas.microsoft.com/office/drawing/2014/main" id="{ACB85A71-A7A2-DE5C-5A6D-6D45FEA828C7}"/>
              </a:ext>
            </a:extLst>
          </p:cNvPr>
          <p:cNvPicPr>
            <a:picLocks noChangeAspect="1"/>
          </p:cNvPicPr>
          <p:nvPr/>
        </p:nvPicPr>
        <p:blipFill rotWithShape="1">
          <a:blip r:embed="rId3"/>
          <a:srcRect l="299"/>
          <a:stretch/>
        </p:blipFill>
        <p:spPr>
          <a:xfrm>
            <a:off x="6030076" y="1840437"/>
            <a:ext cx="5824720" cy="4048110"/>
          </a:xfrm>
          <a:prstGeom prst="rect">
            <a:avLst/>
          </a:prstGeom>
        </p:spPr>
      </p:pic>
    </p:spTree>
    <p:extLst>
      <p:ext uri="{BB962C8B-B14F-4D97-AF65-F5344CB8AC3E}">
        <p14:creationId xmlns:p14="http://schemas.microsoft.com/office/powerpoint/2010/main" val="1436386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9229"/>
            <a:ext cx="8229600" cy="1143000"/>
          </a:xfrm>
        </p:spPr>
        <p:txBody>
          <a:bodyPr>
            <a:norm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                                  INTRODUCTION</a:t>
            </a:r>
          </a:p>
        </p:txBody>
      </p:sp>
      <p:sp>
        <p:nvSpPr>
          <p:cNvPr id="8" name="Slide Number Placeholder 7"/>
          <p:cNvSpPr>
            <a:spLocks noGrp="1"/>
          </p:cNvSpPr>
          <p:nvPr>
            <p:ph type="sldNum" sz="quarter" idx="12"/>
          </p:nvPr>
        </p:nvSpPr>
        <p:spPr/>
        <p:txBody>
          <a:bodyPr/>
          <a:lstStyle/>
          <a:p>
            <a:fld id="{AE5629FF-3FC9-4ED2-8167-F1E9CD28EC76}" type="slidenum">
              <a:rPr lang="en-IN" smtClean="0"/>
              <a:pPr/>
              <a:t>4</a:t>
            </a:fld>
            <a:endParaRPr lang="en-IN"/>
          </a:p>
        </p:txBody>
      </p:sp>
      <p:sp>
        <p:nvSpPr>
          <p:cNvPr id="10" name="Content Placeholder 2">
            <a:extLst>
              <a:ext uri="{FF2B5EF4-FFF2-40B4-BE49-F238E27FC236}">
                <a16:creationId xmlns:a16="http://schemas.microsoft.com/office/drawing/2014/main" id="{00BD3090-BFC3-CD52-4A33-642F0EE423C0}"/>
              </a:ext>
            </a:extLst>
          </p:cNvPr>
          <p:cNvSpPr>
            <a:spLocks noGrp="1"/>
          </p:cNvSpPr>
          <p:nvPr>
            <p:ph idx="1"/>
          </p:nvPr>
        </p:nvSpPr>
        <p:spPr>
          <a:xfrm>
            <a:off x="838200" y="1181397"/>
            <a:ext cx="10515600" cy="4815874"/>
          </a:xfrm>
        </p:spPr>
        <p:txBody>
          <a:bodyPr vert="horz" lIns="91440" tIns="45720" rIns="91440" bIns="45720" rtlCol="0" anchor="t">
            <a:noAutofit/>
          </a:bodyPr>
          <a:lstStyle/>
          <a:p>
            <a:pPr algn="just">
              <a:lnSpc>
                <a:spcPct val="150000"/>
              </a:lnSpc>
            </a:pPr>
            <a:r>
              <a:rPr lang="en-US" sz="1800" kern="150" dirty="0">
                <a:solidFill>
                  <a:srgbClr val="292929"/>
                </a:solidFill>
                <a:effectLst/>
                <a:latin typeface="Times New Roman" panose="02020603050405020304" pitchFamily="18" charset="0"/>
                <a:ea typeface="NSimSun" panose="02010609030101010101" pitchFamily="49" charset="-122"/>
                <a:cs typeface="Times New Roman" panose="02020603050405020304" pitchFamily="18" charset="0"/>
              </a:rPr>
              <a:t>T</a:t>
            </a:r>
            <a:r>
              <a:rPr lang="en-IN" sz="1800" kern="150" dirty="0">
                <a:solidFill>
                  <a:srgbClr val="292929"/>
                </a:solidFill>
                <a:effectLst/>
                <a:latin typeface="Times New Roman" panose="02020603050405020304" pitchFamily="18" charset="0"/>
                <a:ea typeface="NSimSun" panose="02010609030101010101" pitchFamily="49" charset="-122"/>
                <a:cs typeface="Times New Roman" panose="02020603050405020304" pitchFamily="18" charset="0"/>
              </a:rPr>
              <a:t>he </a:t>
            </a:r>
            <a:r>
              <a:rPr lang="en-IN" sz="1800" kern="150" dirty="0">
                <a:solidFill>
                  <a:srgbClr val="292929"/>
                </a:solidFill>
                <a:latin typeface="Times New Roman" panose="02020603050405020304" pitchFamily="18" charset="0"/>
                <a:ea typeface="NSimSun" panose="02010609030101010101" pitchFamily="49" charset="-122"/>
                <a:cs typeface="Times New Roman" panose="02020603050405020304" pitchFamily="18" charset="0"/>
              </a:rPr>
              <a:t>agriculture Web Guidance System is a full stack project where </a:t>
            </a:r>
            <a:r>
              <a:rPr lang="en-US" sz="1800" i="0" dirty="0">
                <a:solidFill>
                  <a:srgbClr val="0D0D0D"/>
                </a:solidFill>
                <a:effectLst/>
                <a:latin typeface="Times New Roman" panose="02020603050405020304" pitchFamily="18" charset="0"/>
                <a:cs typeface="Times New Roman" panose="02020603050405020304" pitchFamily="18" charset="0"/>
              </a:rPr>
              <a:t>content highlights the shift towards precision agriculture, emphasizing its use of advanced technologies to optimize productivity while minimizing resource consumption. </a:t>
            </a:r>
          </a:p>
          <a:p>
            <a:pPr algn="just">
              <a:lnSpc>
                <a:spcPct val="150000"/>
              </a:lnSpc>
            </a:pPr>
            <a:r>
              <a:rPr lang="en-US" sz="1800" b="0" i="0" dirty="0">
                <a:solidFill>
                  <a:srgbClr val="0D0D0D"/>
                </a:solidFill>
                <a:effectLst/>
                <a:latin typeface="Times New Roman" panose="02020603050405020304" pitchFamily="18" charset="0"/>
                <a:cs typeface="Times New Roman" panose="02020603050405020304" pitchFamily="18" charset="0"/>
              </a:rPr>
              <a:t>The project described aims to provide actionable insights and guidance to agricultural enthusiasts and gardeners through web-based tools and a machine learning-powered chatbot.</a:t>
            </a:r>
          </a:p>
          <a:p>
            <a:pPr algn="just">
              <a:lnSpc>
                <a:spcPct val="150000"/>
              </a:lnSpc>
            </a:pPr>
            <a:r>
              <a:rPr lang="en-US" sz="1800" b="0" i="0" dirty="0">
                <a:solidFill>
                  <a:srgbClr val="0D0D0D"/>
                </a:solidFill>
                <a:effectLst/>
                <a:latin typeface="Times New Roman" panose="02020603050405020304" pitchFamily="18" charset="0"/>
                <a:cs typeface="Times New Roman" panose="02020603050405020304" pitchFamily="18" charset="0"/>
              </a:rPr>
              <a:t>By focusing on user accessibility and engagement, the project fosters a virtual community for knowledge sharing. It outlines the technological framework integrating full-stack web development and machine learning, including a unique translation feature, to facilitate user interaction and learning. </a:t>
            </a:r>
          </a:p>
          <a:p>
            <a:pPr algn="just">
              <a:lnSpc>
                <a:spcPct val="150000"/>
              </a:lnSpc>
            </a:pPr>
            <a:r>
              <a:rPr lang="en-US" sz="1800" b="0" i="0" dirty="0">
                <a:solidFill>
                  <a:srgbClr val="0D0D0D"/>
                </a:solidFill>
                <a:effectLst/>
                <a:latin typeface="Times New Roman" panose="02020603050405020304" pitchFamily="18" charset="0"/>
                <a:cs typeface="Times New Roman" panose="02020603050405020304" pitchFamily="18" charset="0"/>
              </a:rPr>
              <a:t>Ultimately, the project seeks to empower individuals with the knowledge and tools necessary for optimizing crop growth &amp; yield across different agricultural settings by invoking the extra features to the web application like Translator and API which provides the secured system and flexible working for the customers or users.</a:t>
            </a:r>
            <a:endParaRPr lang="en-US" sz="1800" kern="150" dirty="0">
              <a:solidFill>
                <a:srgbClr val="0D0D0D"/>
              </a:solidFill>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6" name="Date Placeholder 10">
            <a:extLst>
              <a:ext uri="{FF2B5EF4-FFF2-40B4-BE49-F238E27FC236}">
                <a16:creationId xmlns:a16="http://schemas.microsoft.com/office/drawing/2014/main" id="{A5633FD7-362C-4F35-00EF-4E13C4D32649}"/>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3" name="Footer Placeholder 10">
            <a:extLst>
              <a:ext uri="{FF2B5EF4-FFF2-40B4-BE49-F238E27FC236}">
                <a16:creationId xmlns:a16="http://schemas.microsoft.com/office/drawing/2014/main" id="{18E77361-C4AD-D1F7-8748-EBC7BDCE3345}"/>
              </a:ext>
            </a:extLst>
          </p:cNvPr>
          <p:cNvSpPr>
            <a:spLocks noGrp="1"/>
          </p:cNvSpPr>
          <p:nvPr>
            <p:ph type="ftr" sz="quarter" idx="11"/>
          </p:nvPr>
        </p:nvSpPr>
        <p:spPr>
          <a:xfrm>
            <a:off x="637718" y="6371264"/>
            <a:ext cx="7770460" cy="365125"/>
          </a:xfrm>
        </p:spPr>
        <p:txBody>
          <a:bodyPr/>
          <a:lstStyle/>
          <a:p>
            <a:pPr algn="l"/>
            <a:r>
              <a:rPr lang="en-US" sz="10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C2BEB3-97CC-09D3-3F1E-10FFBE714919}"/>
              </a:ext>
            </a:extLst>
          </p:cNvPr>
          <p:cNvSpPr>
            <a:spLocks noGrp="1"/>
          </p:cNvSpPr>
          <p:nvPr>
            <p:ph type="sldNum" sz="quarter" idx="12"/>
          </p:nvPr>
        </p:nvSpPr>
        <p:spPr/>
        <p:txBody>
          <a:bodyPr/>
          <a:lstStyle/>
          <a:p>
            <a:fld id="{7DDC74A7-8E3A-44D8-B21A-0486332C72F7}" type="slidenum">
              <a:rPr lang="en-IN" smtClean="0"/>
              <a:pPr/>
              <a:t>40</a:t>
            </a:fld>
            <a:endParaRPr lang="en-IN"/>
          </a:p>
        </p:txBody>
      </p:sp>
      <p:sp>
        <p:nvSpPr>
          <p:cNvPr id="8" name="TextBox 7">
            <a:extLst>
              <a:ext uri="{FF2B5EF4-FFF2-40B4-BE49-F238E27FC236}">
                <a16:creationId xmlns:a16="http://schemas.microsoft.com/office/drawing/2014/main" id="{004719FA-FA38-F816-F81A-9B16B62E147F}"/>
              </a:ext>
            </a:extLst>
          </p:cNvPr>
          <p:cNvSpPr txBox="1"/>
          <p:nvPr/>
        </p:nvSpPr>
        <p:spPr>
          <a:xfrm>
            <a:off x="651186" y="1089801"/>
            <a:ext cx="5064774" cy="466859"/>
          </a:xfrm>
          <a:prstGeom prst="rect">
            <a:avLst/>
          </a:prstGeom>
          <a:noFill/>
        </p:spPr>
        <p:txBody>
          <a:bodyPr wrap="square">
            <a:spAutoFit/>
          </a:bodyPr>
          <a:lstStyle/>
          <a:p>
            <a:pPr algn="ctr">
              <a:lnSpc>
                <a:spcPct val="150000"/>
              </a:lnSpc>
            </a:pPr>
            <a:r>
              <a:rPr lang="en-IN" dirty="0">
                <a:latin typeface="Times New Roman" panose="02020603050405020304" pitchFamily="18" charset="0"/>
                <a:ea typeface="Calibri" panose="020F0502020204030204" pitchFamily="34" charset="0"/>
              </a:rPr>
              <a:t>Example1 of </a:t>
            </a:r>
            <a:r>
              <a:rPr lang="en-IN" sz="1800" dirty="0">
                <a:effectLst/>
                <a:latin typeface="Times New Roman" panose="02020603050405020304" pitchFamily="18" charset="0"/>
                <a:ea typeface="Calibri" panose="020F0502020204030204" pitchFamily="34" charset="0"/>
              </a:rPr>
              <a:t>Text Translator</a:t>
            </a:r>
            <a:endParaRPr lang="en-US" dirty="0">
              <a:latin typeface="Book Antiqua" panose="02040602050305030304" pitchFamily="18" charset="0"/>
            </a:endParaRPr>
          </a:p>
        </p:txBody>
      </p:sp>
      <p:sp>
        <p:nvSpPr>
          <p:cNvPr id="7" name="Date Placeholder 10">
            <a:extLst>
              <a:ext uri="{FF2B5EF4-FFF2-40B4-BE49-F238E27FC236}">
                <a16:creationId xmlns:a16="http://schemas.microsoft.com/office/drawing/2014/main" id="{F6049325-B458-C8CE-8809-DEA81C9B2B65}"/>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9" name="TextBox 8">
            <a:extLst>
              <a:ext uri="{FF2B5EF4-FFF2-40B4-BE49-F238E27FC236}">
                <a16:creationId xmlns:a16="http://schemas.microsoft.com/office/drawing/2014/main" id="{0ABD93BB-D712-387D-12C7-DED998FE7F92}"/>
              </a:ext>
            </a:extLst>
          </p:cNvPr>
          <p:cNvSpPr txBox="1"/>
          <p:nvPr/>
        </p:nvSpPr>
        <p:spPr>
          <a:xfrm>
            <a:off x="6510013" y="1089801"/>
            <a:ext cx="5064774" cy="466859"/>
          </a:xfrm>
          <a:prstGeom prst="rect">
            <a:avLst/>
          </a:prstGeom>
          <a:noFill/>
        </p:spPr>
        <p:txBody>
          <a:bodyPr wrap="square">
            <a:spAutoFit/>
          </a:bodyPr>
          <a:lstStyle/>
          <a:p>
            <a:pPr algn="ctr">
              <a:lnSpc>
                <a:spcPct val="150000"/>
              </a:lnSpc>
            </a:pPr>
            <a:r>
              <a:rPr lang="en-IN" dirty="0">
                <a:latin typeface="Times New Roman" panose="02020603050405020304" pitchFamily="18" charset="0"/>
                <a:ea typeface="Calibri" panose="020F0502020204030204" pitchFamily="34" charset="0"/>
              </a:rPr>
              <a:t>Example 2 of </a:t>
            </a:r>
            <a:r>
              <a:rPr lang="en-IN" sz="1800" dirty="0">
                <a:effectLst/>
                <a:latin typeface="Times New Roman" panose="02020603050405020304" pitchFamily="18" charset="0"/>
                <a:ea typeface="Calibri" panose="020F0502020204030204" pitchFamily="34" charset="0"/>
              </a:rPr>
              <a:t>Text Translator</a:t>
            </a:r>
            <a:endParaRPr lang="en-US" dirty="0">
              <a:latin typeface="Book Antiqua" panose="02040602050305030304" pitchFamily="18" charset="0"/>
            </a:endParaRPr>
          </a:p>
        </p:txBody>
      </p:sp>
      <p:sp>
        <p:nvSpPr>
          <p:cNvPr id="3" name="Footer Placeholder 10">
            <a:extLst>
              <a:ext uri="{FF2B5EF4-FFF2-40B4-BE49-F238E27FC236}">
                <a16:creationId xmlns:a16="http://schemas.microsoft.com/office/drawing/2014/main" id="{359A995C-1DB1-6431-DB8C-92C6553DE483}"/>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AD2B5E7-EFF0-0267-D38D-03BD8EBCAAE3}"/>
              </a:ext>
            </a:extLst>
          </p:cNvPr>
          <p:cNvPicPr>
            <a:picLocks noChangeAspect="1"/>
          </p:cNvPicPr>
          <p:nvPr/>
        </p:nvPicPr>
        <p:blipFill>
          <a:blip r:embed="rId2"/>
          <a:stretch>
            <a:fillRect/>
          </a:stretch>
        </p:blipFill>
        <p:spPr>
          <a:xfrm>
            <a:off x="434644" y="1769139"/>
            <a:ext cx="5497857" cy="4229549"/>
          </a:xfrm>
          <a:prstGeom prst="rect">
            <a:avLst/>
          </a:prstGeom>
        </p:spPr>
      </p:pic>
      <p:pic>
        <p:nvPicPr>
          <p:cNvPr id="13" name="Picture 12">
            <a:extLst>
              <a:ext uri="{FF2B5EF4-FFF2-40B4-BE49-F238E27FC236}">
                <a16:creationId xmlns:a16="http://schemas.microsoft.com/office/drawing/2014/main" id="{5AC7781F-9686-A514-7089-3C53B350F1E6}"/>
              </a:ext>
            </a:extLst>
          </p:cNvPr>
          <p:cNvPicPr>
            <a:picLocks noChangeAspect="1"/>
          </p:cNvPicPr>
          <p:nvPr/>
        </p:nvPicPr>
        <p:blipFill>
          <a:blip r:embed="rId3"/>
          <a:stretch>
            <a:fillRect/>
          </a:stretch>
        </p:blipFill>
        <p:spPr>
          <a:xfrm>
            <a:off x="6259501" y="1769138"/>
            <a:ext cx="5385652" cy="4229549"/>
          </a:xfrm>
          <a:prstGeom prst="rect">
            <a:avLst/>
          </a:prstGeom>
        </p:spPr>
      </p:pic>
    </p:spTree>
    <p:extLst>
      <p:ext uri="{BB962C8B-B14F-4D97-AF65-F5344CB8AC3E}">
        <p14:creationId xmlns:p14="http://schemas.microsoft.com/office/powerpoint/2010/main" val="2258767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C2BEB3-97CC-09D3-3F1E-10FFBE714919}"/>
              </a:ext>
            </a:extLst>
          </p:cNvPr>
          <p:cNvSpPr>
            <a:spLocks noGrp="1"/>
          </p:cNvSpPr>
          <p:nvPr>
            <p:ph type="sldNum" sz="quarter" idx="12"/>
          </p:nvPr>
        </p:nvSpPr>
        <p:spPr/>
        <p:txBody>
          <a:bodyPr/>
          <a:lstStyle/>
          <a:p>
            <a:fld id="{7DDC74A7-8E3A-44D8-B21A-0486332C72F7}" type="slidenum">
              <a:rPr lang="en-IN" smtClean="0"/>
              <a:pPr/>
              <a:t>41</a:t>
            </a:fld>
            <a:endParaRPr lang="en-IN"/>
          </a:p>
        </p:txBody>
      </p:sp>
      <p:sp>
        <p:nvSpPr>
          <p:cNvPr id="8" name="TextBox 7">
            <a:extLst>
              <a:ext uri="{FF2B5EF4-FFF2-40B4-BE49-F238E27FC236}">
                <a16:creationId xmlns:a16="http://schemas.microsoft.com/office/drawing/2014/main" id="{004719FA-FA38-F816-F81A-9B16B62E147F}"/>
              </a:ext>
            </a:extLst>
          </p:cNvPr>
          <p:cNvSpPr txBox="1"/>
          <p:nvPr/>
        </p:nvSpPr>
        <p:spPr>
          <a:xfrm>
            <a:off x="753885" y="1102608"/>
            <a:ext cx="5496113" cy="464935"/>
          </a:xfrm>
          <a:prstGeom prst="rect">
            <a:avLst/>
          </a:prstGeom>
          <a:noFill/>
        </p:spPr>
        <p:txBody>
          <a:bodyPr wrap="square">
            <a:spAutoFit/>
          </a:bodyPr>
          <a:lstStyle/>
          <a:p>
            <a:pPr algn="ctr">
              <a:lnSpc>
                <a:spcPct val="150000"/>
              </a:lnSpc>
            </a:pPr>
            <a:r>
              <a:rPr lang="en-US" dirty="0">
                <a:latin typeface="Times New Roman" panose="02020603050405020304" pitchFamily="18" charset="0"/>
                <a:ea typeface="Calibri" panose="020F0502020204030204" pitchFamily="34" charset="0"/>
              </a:rPr>
              <a:t>Chat Bot convo for the users get flexible data &amp; access</a:t>
            </a:r>
            <a:endParaRPr lang="en-US" dirty="0">
              <a:latin typeface="Book Antiqua" panose="02040602050305030304" pitchFamily="18" charset="0"/>
            </a:endParaRPr>
          </a:p>
        </p:txBody>
      </p:sp>
      <p:sp>
        <p:nvSpPr>
          <p:cNvPr id="7" name="Date Placeholder 10">
            <a:extLst>
              <a:ext uri="{FF2B5EF4-FFF2-40B4-BE49-F238E27FC236}">
                <a16:creationId xmlns:a16="http://schemas.microsoft.com/office/drawing/2014/main" id="{F6049325-B458-C8CE-8809-DEA81C9B2B65}"/>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9" name="TextBox 8">
            <a:extLst>
              <a:ext uri="{FF2B5EF4-FFF2-40B4-BE49-F238E27FC236}">
                <a16:creationId xmlns:a16="http://schemas.microsoft.com/office/drawing/2014/main" id="{0ABD93BB-D712-387D-12C7-DED998FE7F92}"/>
              </a:ext>
            </a:extLst>
          </p:cNvPr>
          <p:cNvSpPr txBox="1"/>
          <p:nvPr/>
        </p:nvSpPr>
        <p:spPr>
          <a:xfrm>
            <a:off x="6159501" y="1101602"/>
            <a:ext cx="5531827" cy="464935"/>
          </a:xfrm>
          <a:prstGeom prst="rect">
            <a:avLst/>
          </a:prstGeom>
          <a:noFill/>
        </p:spPr>
        <p:txBody>
          <a:bodyPr wrap="square">
            <a:spAutoFit/>
          </a:bodyPr>
          <a:lstStyle/>
          <a:p>
            <a:pPr algn="ctr">
              <a:lnSpc>
                <a:spcPct val="150000"/>
              </a:lnSpc>
            </a:pPr>
            <a:r>
              <a:rPr lang="en-IN" dirty="0">
                <a:latin typeface="Times New Roman" panose="02020603050405020304" pitchFamily="18" charset="0"/>
                <a:ea typeface="Calibri" panose="020F0502020204030204" pitchFamily="34" charset="0"/>
              </a:rPr>
              <a:t>Chat Bot conversation based on the training</a:t>
            </a:r>
            <a:endParaRPr lang="en-US" dirty="0">
              <a:latin typeface="Book Antiqua" panose="02040602050305030304" pitchFamily="18" charset="0"/>
            </a:endParaRPr>
          </a:p>
        </p:txBody>
      </p:sp>
      <p:sp>
        <p:nvSpPr>
          <p:cNvPr id="3" name="Footer Placeholder 10">
            <a:extLst>
              <a:ext uri="{FF2B5EF4-FFF2-40B4-BE49-F238E27FC236}">
                <a16:creationId xmlns:a16="http://schemas.microsoft.com/office/drawing/2014/main" id="{359A995C-1DB1-6431-DB8C-92C6553DE483}"/>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4F99C900-0022-5965-28F4-4DA7AD4C217E}"/>
              </a:ext>
            </a:extLst>
          </p:cNvPr>
          <p:cNvPicPr>
            <a:picLocks noChangeAspect="1"/>
          </p:cNvPicPr>
          <p:nvPr/>
        </p:nvPicPr>
        <p:blipFill rotWithShape="1">
          <a:blip r:embed="rId2"/>
          <a:srcRect b="5491"/>
          <a:stretch/>
        </p:blipFill>
        <p:spPr>
          <a:xfrm>
            <a:off x="637718" y="1937446"/>
            <a:ext cx="5728448" cy="3697352"/>
          </a:xfrm>
          <a:prstGeom prst="rect">
            <a:avLst/>
          </a:prstGeom>
        </p:spPr>
      </p:pic>
      <p:pic>
        <p:nvPicPr>
          <p:cNvPr id="15" name="Picture 14">
            <a:extLst>
              <a:ext uri="{FF2B5EF4-FFF2-40B4-BE49-F238E27FC236}">
                <a16:creationId xmlns:a16="http://schemas.microsoft.com/office/drawing/2014/main" id="{C909C177-76D8-999C-9AB7-D22FF38CC656}"/>
              </a:ext>
            </a:extLst>
          </p:cNvPr>
          <p:cNvPicPr>
            <a:picLocks noChangeAspect="1"/>
          </p:cNvPicPr>
          <p:nvPr/>
        </p:nvPicPr>
        <p:blipFill>
          <a:blip r:embed="rId3"/>
          <a:stretch>
            <a:fillRect/>
          </a:stretch>
        </p:blipFill>
        <p:spPr>
          <a:xfrm>
            <a:off x="6781800" y="1927313"/>
            <a:ext cx="4572000" cy="3707485"/>
          </a:xfrm>
          <a:prstGeom prst="rect">
            <a:avLst/>
          </a:prstGeom>
        </p:spPr>
      </p:pic>
    </p:spTree>
    <p:extLst>
      <p:ext uri="{BB962C8B-B14F-4D97-AF65-F5344CB8AC3E}">
        <p14:creationId xmlns:p14="http://schemas.microsoft.com/office/powerpoint/2010/main" val="4280019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C2BEB3-97CC-09D3-3F1E-10FFBE714919}"/>
              </a:ext>
            </a:extLst>
          </p:cNvPr>
          <p:cNvSpPr>
            <a:spLocks noGrp="1"/>
          </p:cNvSpPr>
          <p:nvPr>
            <p:ph type="sldNum" sz="quarter" idx="12"/>
          </p:nvPr>
        </p:nvSpPr>
        <p:spPr/>
        <p:txBody>
          <a:bodyPr/>
          <a:lstStyle/>
          <a:p>
            <a:fld id="{7DDC74A7-8E3A-44D8-B21A-0486332C72F7}" type="slidenum">
              <a:rPr lang="en-IN" smtClean="0"/>
              <a:pPr/>
              <a:t>42</a:t>
            </a:fld>
            <a:endParaRPr lang="en-IN"/>
          </a:p>
        </p:txBody>
      </p:sp>
      <p:sp>
        <p:nvSpPr>
          <p:cNvPr id="8" name="TextBox 7">
            <a:extLst>
              <a:ext uri="{FF2B5EF4-FFF2-40B4-BE49-F238E27FC236}">
                <a16:creationId xmlns:a16="http://schemas.microsoft.com/office/drawing/2014/main" id="{004719FA-FA38-F816-F81A-9B16B62E147F}"/>
              </a:ext>
            </a:extLst>
          </p:cNvPr>
          <p:cNvSpPr txBox="1"/>
          <p:nvPr/>
        </p:nvSpPr>
        <p:spPr>
          <a:xfrm>
            <a:off x="3603812" y="607902"/>
            <a:ext cx="5262282" cy="466859"/>
          </a:xfrm>
          <a:prstGeom prst="rect">
            <a:avLst/>
          </a:prstGeom>
          <a:noFill/>
        </p:spPr>
        <p:txBody>
          <a:bodyPr wrap="square">
            <a:spAutoFit/>
          </a:bodyPr>
          <a:lstStyle/>
          <a:p>
            <a:pPr algn="ctr">
              <a:lnSpc>
                <a:spcPct val="150000"/>
              </a:lnSpc>
            </a:pPr>
            <a:r>
              <a:rPr lang="en-IN" dirty="0">
                <a:latin typeface="Book Antiqua" panose="02040602050305030304" pitchFamily="18" charset="0"/>
              </a:rPr>
              <a:t>Blog Content to get updates on agriculture field</a:t>
            </a:r>
            <a:endParaRPr lang="en-US" dirty="0">
              <a:latin typeface="Book Antiqua" panose="02040602050305030304" pitchFamily="18" charset="0"/>
            </a:endParaRPr>
          </a:p>
        </p:txBody>
      </p:sp>
      <p:sp>
        <p:nvSpPr>
          <p:cNvPr id="7" name="Date Placeholder 10">
            <a:extLst>
              <a:ext uri="{FF2B5EF4-FFF2-40B4-BE49-F238E27FC236}">
                <a16:creationId xmlns:a16="http://schemas.microsoft.com/office/drawing/2014/main" id="{F6049325-B458-C8CE-8809-DEA81C9B2B65}"/>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3" name="Footer Placeholder 10">
            <a:extLst>
              <a:ext uri="{FF2B5EF4-FFF2-40B4-BE49-F238E27FC236}">
                <a16:creationId xmlns:a16="http://schemas.microsoft.com/office/drawing/2014/main" id="{6DF6A789-D1B3-27EF-59AC-DD9AED14C01F}"/>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43BC65-9490-1D3F-A60E-6F53E2B04E80}"/>
              </a:ext>
            </a:extLst>
          </p:cNvPr>
          <p:cNvPicPr>
            <a:picLocks noChangeAspect="1"/>
          </p:cNvPicPr>
          <p:nvPr/>
        </p:nvPicPr>
        <p:blipFill>
          <a:blip r:embed="rId2"/>
          <a:stretch>
            <a:fillRect/>
          </a:stretch>
        </p:blipFill>
        <p:spPr>
          <a:xfrm>
            <a:off x="2900082" y="1299882"/>
            <a:ext cx="6669741" cy="4572000"/>
          </a:xfrm>
          <a:prstGeom prst="rect">
            <a:avLst/>
          </a:prstGeom>
        </p:spPr>
      </p:pic>
    </p:spTree>
    <p:extLst>
      <p:ext uri="{BB962C8B-B14F-4D97-AF65-F5344CB8AC3E}">
        <p14:creationId xmlns:p14="http://schemas.microsoft.com/office/powerpoint/2010/main" val="3490156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C2BEB3-97CC-09D3-3F1E-10FFBE714919}"/>
              </a:ext>
            </a:extLst>
          </p:cNvPr>
          <p:cNvSpPr>
            <a:spLocks noGrp="1"/>
          </p:cNvSpPr>
          <p:nvPr>
            <p:ph type="sldNum" sz="quarter" idx="12"/>
          </p:nvPr>
        </p:nvSpPr>
        <p:spPr/>
        <p:txBody>
          <a:bodyPr/>
          <a:lstStyle/>
          <a:p>
            <a:fld id="{7DDC74A7-8E3A-44D8-B21A-0486332C72F7}" type="slidenum">
              <a:rPr lang="en-IN" smtClean="0"/>
              <a:pPr/>
              <a:t>43</a:t>
            </a:fld>
            <a:endParaRPr lang="en-IN"/>
          </a:p>
        </p:txBody>
      </p:sp>
      <p:sp>
        <p:nvSpPr>
          <p:cNvPr id="8" name="TextBox 7">
            <a:extLst>
              <a:ext uri="{FF2B5EF4-FFF2-40B4-BE49-F238E27FC236}">
                <a16:creationId xmlns:a16="http://schemas.microsoft.com/office/drawing/2014/main" id="{004719FA-FA38-F816-F81A-9B16B62E147F}"/>
              </a:ext>
            </a:extLst>
          </p:cNvPr>
          <p:cNvSpPr txBox="1"/>
          <p:nvPr/>
        </p:nvSpPr>
        <p:spPr>
          <a:xfrm>
            <a:off x="651186" y="1089801"/>
            <a:ext cx="5064774" cy="466859"/>
          </a:xfrm>
          <a:prstGeom prst="rect">
            <a:avLst/>
          </a:prstGeom>
          <a:noFill/>
        </p:spPr>
        <p:txBody>
          <a:bodyPr wrap="square">
            <a:spAutoFit/>
          </a:bodyPr>
          <a:lstStyle/>
          <a:p>
            <a:pPr algn="ctr">
              <a:lnSpc>
                <a:spcPct val="150000"/>
              </a:lnSpc>
            </a:pPr>
            <a:r>
              <a:rPr lang="en-IN" dirty="0">
                <a:latin typeface="Times New Roman" panose="02020603050405020304" pitchFamily="18" charset="0"/>
                <a:ea typeface="Calibri" panose="020F0502020204030204" pitchFamily="34" charset="0"/>
              </a:rPr>
              <a:t>Scrollable Grocery Marketing Management</a:t>
            </a:r>
            <a:endParaRPr lang="en-US" dirty="0">
              <a:latin typeface="Book Antiqua" panose="02040602050305030304" pitchFamily="18" charset="0"/>
            </a:endParaRPr>
          </a:p>
        </p:txBody>
      </p:sp>
      <p:sp>
        <p:nvSpPr>
          <p:cNvPr id="7" name="Date Placeholder 10">
            <a:extLst>
              <a:ext uri="{FF2B5EF4-FFF2-40B4-BE49-F238E27FC236}">
                <a16:creationId xmlns:a16="http://schemas.microsoft.com/office/drawing/2014/main" id="{F6049325-B458-C8CE-8809-DEA81C9B2B65}"/>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9" name="TextBox 8">
            <a:extLst>
              <a:ext uri="{FF2B5EF4-FFF2-40B4-BE49-F238E27FC236}">
                <a16:creationId xmlns:a16="http://schemas.microsoft.com/office/drawing/2014/main" id="{0ABD93BB-D712-387D-12C7-DED998FE7F92}"/>
              </a:ext>
            </a:extLst>
          </p:cNvPr>
          <p:cNvSpPr txBox="1"/>
          <p:nvPr/>
        </p:nvSpPr>
        <p:spPr>
          <a:xfrm>
            <a:off x="6396461" y="1127066"/>
            <a:ext cx="5064774" cy="466859"/>
          </a:xfrm>
          <a:prstGeom prst="rect">
            <a:avLst/>
          </a:prstGeom>
          <a:noFill/>
        </p:spPr>
        <p:txBody>
          <a:bodyPr wrap="square">
            <a:spAutoFit/>
          </a:bodyPr>
          <a:lstStyle/>
          <a:p>
            <a:pPr algn="ctr">
              <a:lnSpc>
                <a:spcPct val="150000"/>
              </a:lnSpc>
            </a:pPr>
            <a:r>
              <a:rPr lang="en-IN" dirty="0">
                <a:latin typeface="Times New Roman" panose="02020603050405020304" pitchFamily="18" charset="0"/>
                <a:ea typeface="Calibri" panose="020F0502020204030204" pitchFamily="34" charset="0"/>
              </a:rPr>
              <a:t>Products that are in Cart to Go</a:t>
            </a:r>
            <a:endParaRPr lang="en-US" dirty="0">
              <a:latin typeface="Book Antiqua" panose="02040602050305030304" pitchFamily="18" charset="0"/>
            </a:endParaRPr>
          </a:p>
        </p:txBody>
      </p:sp>
      <p:sp>
        <p:nvSpPr>
          <p:cNvPr id="3" name="Footer Placeholder 10">
            <a:extLst>
              <a:ext uri="{FF2B5EF4-FFF2-40B4-BE49-F238E27FC236}">
                <a16:creationId xmlns:a16="http://schemas.microsoft.com/office/drawing/2014/main" id="{359A995C-1DB1-6431-DB8C-92C6553DE483}"/>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AA0303-12A9-A188-1B80-26F4BDCDD56A}"/>
              </a:ext>
            </a:extLst>
          </p:cNvPr>
          <p:cNvPicPr>
            <a:picLocks noChangeAspect="1"/>
          </p:cNvPicPr>
          <p:nvPr/>
        </p:nvPicPr>
        <p:blipFill rotWithShape="1">
          <a:blip r:embed="rId2"/>
          <a:srcRect l="7278" t="29438" r="6875" b="8889"/>
          <a:stretch/>
        </p:blipFill>
        <p:spPr>
          <a:xfrm>
            <a:off x="438089" y="1846729"/>
            <a:ext cx="5277871" cy="4004953"/>
          </a:xfrm>
          <a:prstGeom prst="rect">
            <a:avLst/>
          </a:prstGeom>
        </p:spPr>
      </p:pic>
      <p:pic>
        <p:nvPicPr>
          <p:cNvPr id="11" name="Picture 10">
            <a:extLst>
              <a:ext uri="{FF2B5EF4-FFF2-40B4-BE49-F238E27FC236}">
                <a16:creationId xmlns:a16="http://schemas.microsoft.com/office/drawing/2014/main" id="{47B0035C-2B29-78CE-0413-C9867C87FEAF}"/>
              </a:ext>
            </a:extLst>
          </p:cNvPr>
          <p:cNvPicPr>
            <a:picLocks noChangeAspect="1"/>
          </p:cNvPicPr>
          <p:nvPr/>
        </p:nvPicPr>
        <p:blipFill>
          <a:blip r:embed="rId3"/>
          <a:stretch>
            <a:fillRect/>
          </a:stretch>
        </p:blipFill>
        <p:spPr>
          <a:xfrm>
            <a:off x="6096001" y="1846729"/>
            <a:ext cx="5665694" cy="3827930"/>
          </a:xfrm>
          <a:prstGeom prst="rect">
            <a:avLst/>
          </a:prstGeom>
        </p:spPr>
      </p:pic>
    </p:spTree>
    <p:extLst>
      <p:ext uri="{BB962C8B-B14F-4D97-AF65-F5344CB8AC3E}">
        <p14:creationId xmlns:p14="http://schemas.microsoft.com/office/powerpoint/2010/main" val="4169835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C2BEB3-97CC-09D3-3F1E-10FFBE714919}"/>
              </a:ext>
            </a:extLst>
          </p:cNvPr>
          <p:cNvSpPr>
            <a:spLocks noGrp="1"/>
          </p:cNvSpPr>
          <p:nvPr>
            <p:ph type="sldNum" sz="quarter" idx="12"/>
          </p:nvPr>
        </p:nvSpPr>
        <p:spPr/>
        <p:txBody>
          <a:bodyPr/>
          <a:lstStyle/>
          <a:p>
            <a:fld id="{7DDC74A7-8E3A-44D8-B21A-0486332C72F7}" type="slidenum">
              <a:rPr lang="en-IN" smtClean="0"/>
              <a:pPr/>
              <a:t>44</a:t>
            </a:fld>
            <a:endParaRPr lang="en-IN"/>
          </a:p>
        </p:txBody>
      </p:sp>
      <p:sp>
        <p:nvSpPr>
          <p:cNvPr id="8" name="TextBox 7">
            <a:extLst>
              <a:ext uri="{FF2B5EF4-FFF2-40B4-BE49-F238E27FC236}">
                <a16:creationId xmlns:a16="http://schemas.microsoft.com/office/drawing/2014/main" id="{004719FA-FA38-F816-F81A-9B16B62E147F}"/>
              </a:ext>
            </a:extLst>
          </p:cNvPr>
          <p:cNvSpPr txBox="1"/>
          <p:nvPr/>
        </p:nvSpPr>
        <p:spPr>
          <a:xfrm>
            <a:off x="3563613" y="1134624"/>
            <a:ext cx="5064774" cy="466859"/>
          </a:xfrm>
          <a:prstGeom prst="rect">
            <a:avLst/>
          </a:prstGeom>
          <a:noFill/>
        </p:spPr>
        <p:txBody>
          <a:bodyPr wrap="square">
            <a:spAutoFit/>
          </a:bodyPr>
          <a:lstStyle/>
          <a:p>
            <a:pPr algn="ctr">
              <a:lnSpc>
                <a:spcPct val="150000"/>
              </a:lnSpc>
            </a:pPr>
            <a:r>
              <a:rPr lang="en-IN" dirty="0">
                <a:latin typeface="Times New Roman" panose="02020603050405020304" pitchFamily="18" charset="0"/>
                <a:ea typeface="Calibri" panose="020F0502020204030204" pitchFamily="34" charset="0"/>
              </a:rPr>
              <a:t>Payment Process to buy natural goods</a:t>
            </a:r>
            <a:endParaRPr lang="en-US" dirty="0">
              <a:latin typeface="Book Antiqua" panose="02040602050305030304" pitchFamily="18" charset="0"/>
            </a:endParaRPr>
          </a:p>
        </p:txBody>
      </p:sp>
      <p:sp>
        <p:nvSpPr>
          <p:cNvPr id="7" name="Date Placeholder 10">
            <a:extLst>
              <a:ext uri="{FF2B5EF4-FFF2-40B4-BE49-F238E27FC236}">
                <a16:creationId xmlns:a16="http://schemas.microsoft.com/office/drawing/2014/main" id="{F6049325-B458-C8CE-8809-DEA81C9B2B65}"/>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3" name="Footer Placeholder 10">
            <a:extLst>
              <a:ext uri="{FF2B5EF4-FFF2-40B4-BE49-F238E27FC236}">
                <a16:creationId xmlns:a16="http://schemas.microsoft.com/office/drawing/2014/main" id="{359A995C-1DB1-6431-DB8C-92C6553DE483}"/>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CA6BF82-15FE-C462-A619-A93AA9423F94}"/>
              </a:ext>
            </a:extLst>
          </p:cNvPr>
          <p:cNvPicPr>
            <a:picLocks noChangeAspect="1"/>
          </p:cNvPicPr>
          <p:nvPr/>
        </p:nvPicPr>
        <p:blipFill>
          <a:blip r:embed="rId2"/>
          <a:stretch>
            <a:fillRect/>
          </a:stretch>
        </p:blipFill>
        <p:spPr>
          <a:xfrm>
            <a:off x="399341" y="1972235"/>
            <a:ext cx="5571183" cy="3899646"/>
          </a:xfrm>
          <a:prstGeom prst="rect">
            <a:avLst/>
          </a:prstGeom>
        </p:spPr>
      </p:pic>
      <p:pic>
        <p:nvPicPr>
          <p:cNvPr id="12" name="Picture 11">
            <a:extLst>
              <a:ext uri="{FF2B5EF4-FFF2-40B4-BE49-F238E27FC236}">
                <a16:creationId xmlns:a16="http://schemas.microsoft.com/office/drawing/2014/main" id="{D8F44BF8-DDA8-AC79-73F4-01097377312C}"/>
              </a:ext>
            </a:extLst>
          </p:cNvPr>
          <p:cNvPicPr>
            <a:picLocks noChangeAspect="1"/>
          </p:cNvPicPr>
          <p:nvPr/>
        </p:nvPicPr>
        <p:blipFill>
          <a:blip r:embed="rId3"/>
          <a:stretch>
            <a:fillRect/>
          </a:stretch>
        </p:blipFill>
        <p:spPr>
          <a:xfrm>
            <a:off x="6221478" y="1972236"/>
            <a:ext cx="5571183" cy="3899646"/>
          </a:xfrm>
          <a:prstGeom prst="rect">
            <a:avLst/>
          </a:prstGeom>
        </p:spPr>
      </p:pic>
    </p:spTree>
    <p:extLst>
      <p:ext uri="{BB962C8B-B14F-4D97-AF65-F5344CB8AC3E}">
        <p14:creationId xmlns:p14="http://schemas.microsoft.com/office/powerpoint/2010/main" val="372334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C2BEB3-97CC-09D3-3F1E-10FFBE714919}"/>
              </a:ext>
            </a:extLst>
          </p:cNvPr>
          <p:cNvSpPr>
            <a:spLocks noGrp="1"/>
          </p:cNvSpPr>
          <p:nvPr>
            <p:ph type="sldNum" sz="quarter" idx="12"/>
          </p:nvPr>
        </p:nvSpPr>
        <p:spPr/>
        <p:txBody>
          <a:bodyPr/>
          <a:lstStyle/>
          <a:p>
            <a:fld id="{7DDC74A7-8E3A-44D8-B21A-0486332C72F7}" type="slidenum">
              <a:rPr lang="en-IN" smtClean="0"/>
              <a:pPr/>
              <a:t>45</a:t>
            </a:fld>
            <a:endParaRPr lang="en-IN"/>
          </a:p>
        </p:txBody>
      </p:sp>
      <p:sp>
        <p:nvSpPr>
          <p:cNvPr id="8" name="TextBox 7">
            <a:extLst>
              <a:ext uri="{FF2B5EF4-FFF2-40B4-BE49-F238E27FC236}">
                <a16:creationId xmlns:a16="http://schemas.microsoft.com/office/drawing/2014/main" id="{004719FA-FA38-F816-F81A-9B16B62E147F}"/>
              </a:ext>
            </a:extLst>
          </p:cNvPr>
          <p:cNvSpPr txBox="1"/>
          <p:nvPr/>
        </p:nvSpPr>
        <p:spPr>
          <a:xfrm>
            <a:off x="3837926" y="952901"/>
            <a:ext cx="5064774" cy="466859"/>
          </a:xfrm>
          <a:prstGeom prst="rect">
            <a:avLst/>
          </a:prstGeom>
          <a:noFill/>
        </p:spPr>
        <p:txBody>
          <a:bodyPr wrap="square">
            <a:spAutoFit/>
          </a:bodyPr>
          <a:lstStyle/>
          <a:p>
            <a:pPr algn="ctr">
              <a:lnSpc>
                <a:spcPct val="150000"/>
              </a:lnSpc>
            </a:pPr>
            <a:r>
              <a:rPr lang="en-US" dirty="0">
                <a:latin typeface="Book Antiqua" panose="02040602050305030304" pitchFamily="18" charset="0"/>
              </a:rPr>
              <a:t>Output of Grocery Marketing Management</a:t>
            </a:r>
          </a:p>
        </p:txBody>
      </p:sp>
      <p:sp>
        <p:nvSpPr>
          <p:cNvPr id="7" name="Date Placeholder 10">
            <a:extLst>
              <a:ext uri="{FF2B5EF4-FFF2-40B4-BE49-F238E27FC236}">
                <a16:creationId xmlns:a16="http://schemas.microsoft.com/office/drawing/2014/main" id="{F6049325-B458-C8CE-8809-DEA81C9B2B65}"/>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5" name="Footer Placeholder 10">
            <a:extLst>
              <a:ext uri="{FF2B5EF4-FFF2-40B4-BE49-F238E27FC236}">
                <a16:creationId xmlns:a16="http://schemas.microsoft.com/office/drawing/2014/main" id="{D1BBE411-9EFF-EFC0-9FE9-DA8BEF089874}"/>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9913259-8EB4-2168-A66B-6B5868AD0EEB}"/>
              </a:ext>
            </a:extLst>
          </p:cNvPr>
          <p:cNvPicPr>
            <a:picLocks noChangeAspect="1"/>
          </p:cNvPicPr>
          <p:nvPr/>
        </p:nvPicPr>
        <p:blipFill rotWithShape="1">
          <a:blip r:embed="rId2"/>
          <a:srcRect l="6635" t="11117" r="10735" b="12007"/>
          <a:stretch/>
        </p:blipFill>
        <p:spPr>
          <a:xfrm>
            <a:off x="1667435" y="1739153"/>
            <a:ext cx="8785412" cy="3845859"/>
          </a:xfrm>
          <a:prstGeom prst="rect">
            <a:avLst/>
          </a:prstGeom>
        </p:spPr>
      </p:pic>
    </p:spTree>
    <p:extLst>
      <p:ext uri="{BB962C8B-B14F-4D97-AF65-F5344CB8AC3E}">
        <p14:creationId xmlns:p14="http://schemas.microsoft.com/office/powerpoint/2010/main" val="3275239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6CAD-99C2-4EC0-9381-B91D1FA97CA3}"/>
              </a:ext>
            </a:extLst>
          </p:cNvPr>
          <p:cNvSpPr>
            <a:spLocks noGrp="1"/>
          </p:cNvSpPr>
          <p:nvPr>
            <p:ph type="title"/>
          </p:nvPr>
        </p:nvSpPr>
        <p:spPr/>
        <p:txBody>
          <a:bodyPr>
            <a:normAutofit/>
          </a:bodyPr>
          <a:lstStyle/>
          <a:p>
            <a:pPr algn="ctr"/>
            <a:r>
              <a:rPr lang="en-IN" sz="2400" b="1" dirty="0">
                <a:solidFill>
                  <a:schemeClr val="accent1">
                    <a:lumMod val="75000"/>
                  </a:schemeClr>
                </a:solidFill>
                <a:latin typeface="Book Antiqua" panose="02040602050305030304" pitchFamily="18" charset="0"/>
                <a:cs typeface="Times New Roman" panose="02020603050405020304" pitchFamily="18" charset="0"/>
              </a:rPr>
              <a:t>CONCLUSION</a:t>
            </a:r>
            <a:endParaRPr lang="en-IN" sz="2400" b="1" dirty="0">
              <a:solidFill>
                <a:schemeClr val="accent1">
                  <a:lumMod val="75000"/>
                </a:schemeClr>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4339CDE6-2AAA-4A5F-8771-4B556B29FC5E}"/>
              </a:ext>
            </a:extLst>
          </p:cNvPr>
          <p:cNvSpPr>
            <a:spLocks noGrp="1"/>
          </p:cNvSpPr>
          <p:nvPr>
            <p:ph idx="1"/>
          </p:nvPr>
        </p:nvSpPr>
        <p:spPr>
          <a:xfrm>
            <a:off x="927964" y="1495580"/>
            <a:ext cx="10425836" cy="4846349"/>
          </a:xfrm>
        </p:spPr>
        <p:txBody>
          <a:bodyPr>
            <a:noAutofit/>
          </a:bodyPr>
          <a:lstStyle/>
          <a:p>
            <a:pPr marL="0" indent="0" algn="just">
              <a:lnSpc>
                <a:spcPct val="150000"/>
              </a:lnSpc>
              <a:buNone/>
            </a:pPr>
            <a:r>
              <a:rPr lang="en-US" sz="1800" b="0" i="0" dirty="0">
                <a:solidFill>
                  <a:srgbClr val="0D0D0D"/>
                </a:solidFill>
                <a:effectLst/>
                <a:latin typeface="Times New Roman" panose="02020603050405020304" pitchFamily="18" charset="0"/>
                <a:cs typeface="Times New Roman" panose="02020603050405020304" pitchFamily="18" charset="0"/>
              </a:rPr>
              <a:t>In conclusion, modern agricultural practices, particularly Precision Agriculture (PA), promise high productivity while conserving resources. This project utilizes advanced technologies like sensors and machine learning to democratize expert guidance. </a:t>
            </a:r>
          </a:p>
          <a:p>
            <a:pPr marL="0" indent="0" algn="just">
              <a:lnSpc>
                <a:spcPct val="150000"/>
              </a:lnSpc>
              <a:buNone/>
            </a:pPr>
            <a:r>
              <a:rPr lang="en-US" sz="1800" b="0" i="0" dirty="0">
                <a:solidFill>
                  <a:srgbClr val="0D0D0D"/>
                </a:solidFill>
                <a:effectLst/>
                <a:latin typeface="Times New Roman" panose="02020603050405020304" pitchFamily="18" charset="0"/>
                <a:cs typeface="Times New Roman" panose="02020603050405020304" pitchFamily="18" charset="0"/>
              </a:rPr>
              <a:t>The integration of a multilingual chatbot further enhances accessibility, ensuring that language barriers do not hinder users from accessing crucial information. </a:t>
            </a:r>
          </a:p>
          <a:p>
            <a:pPr marL="0" indent="0" algn="just">
              <a:lnSpc>
                <a:spcPct val="150000"/>
              </a:lnSpc>
              <a:buNone/>
            </a:pPr>
            <a:r>
              <a:rPr lang="en-US" sz="1800" b="0" i="0" dirty="0">
                <a:solidFill>
                  <a:srgbClr val="0D0D0D"/>
                </a:solidFill>
                <a:effectLst/>
                <a:latin typeface="Times New Roman" panose="02020603050405020304" pitchFamily="18" charset="0"/>
                <a:cs typeface="Times New Roman" panose="02020603050405020304" pitchFamily="18" charset="0"/>
              </a:rPr>
              <a:t>Users receive tailored recommendations for soil management, pest control, and machinery utilization. Integration of a multilingual chatbot enhances accessibility, overcoming language barriers. </a:t>
            </a:r>
          </a:p>
          <a:p>
            <a:pPr marL="0" indent="0" algn="just">
              <a:lnSpc>
                <a:spcPct val="150000"/>
              </a:lnSpc>
              <a:buNone/>
            </a:pPr>
            <a:r>
              <a:rPr lang="en-US" sz="1800" b="0" i="0" dirty="0">
                <a:solidFill>
                  <a:srgbClr val="0D0D0D"/>
                </a:solidFill>
                <a:effectLst/>
                <a:latin typeface="Times New Roman" panose="02020603050405020304" pitchFamily="18" charset="0"/>
                <a:cs typeface="Times New Roman" panose="02020603050405020304" pitchFamily="18" charset="0"/>
              </a:rPr>
              <a:t>This full-stack project acts as a virtual hub for agricultural knowledge, empowering users to optimize crop growth and yields efficiently.</a:t>
            </a:r>
            <a:endParaRPr lang="en-IN"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AE5629FF-3FC9-4ED2-8167-F1E9CD28EC76}" type="slidenum">
              <a:rPr lang="en-IN" smtClean="0"/>
              <a:pPr/>
              <a:t>46</a:t>
            </a:fld>
            <a:endParaRPr lang="en-IN"/>
          </a:p>
        </p:txBody>
      </p:sp>
      <p:sp>
        <p:nvSpPr>
          <p:cNvPr id="7" name="Date Placeholder 10">
            <a:extLst>
              <a:ext uri="{FF2B5EF4-FFF2-40B4-BE49-F238E27FC236}">
                <a16:creationId xmlns:a16="http://schemas.microsoft.com/office/drawing/2014/main" id="{D7C9A64B-CD0C-95A0-38A6-E30518419EB8}"/>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5" name="Footer Placeholder 10">
            <a:extLst>
              <a:ext uri="{FF2B5EF4-FFF2-40B4-BE49-F238E27FC236}">
                <a16:creationId xmlns:a16="http://schemas.microsoft.com/office/drawing/2014/main" id="{1294C836-E6C8-6D66-0E7D-5AC319B0B67E}"/>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0789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6CAD-99C2-4EC0-9381-B91D1FA97CA3}"/>
              </a:ext>
            </a:extLst>
          </p:cNvPr>
          <p:cNvSpPr>
            <a:spLocks noGrp="1"/>
          </p:cNvSpPr>
          <p:nvPr>
            <p:ph type="title"/>
          </p:nvPr>
        </p:nvSpPr>
        <p:spPr/>
        <p:txBody>
          <a:bodyPr>
            <a:normAutofit/>
          </a:bodyPr>
          <a:lstStyle/>
          <a:p>
            <a:pPr algn="ctr"/>
            <a:r>
              <a:rPr lang="en-IN" sz="2400" b="1" dirty="0">
                <a:solidFill>
                  <a:schemeClr val="accent1">
                    <a:lumMod val="75000"/>
                  </a:schemeClr>
                </a:solidFill>
                <a:latin typeface="Book Antiqua" panose="02040602050305030304" pitchFamily="18" charset="0"/>
                <a:cs typeface="Times New Roman" panose="02020603050405020304" pitchFamily="18" charset="0"/>
              </a:rPr>
              <a:t>FUTURE SCOPE</a:t>
            </a:r>
            <a:endParaRPr lang="en-IN" sz="2400" b="1" dirty="0">
              <a:solidFill>
                <a:schemeClr val="accent1">
                  <a:lumMod val="75000"/>
                </a:schemeClr>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4339CDE6-2AAA-4A5F-8771-4B556B29FC5E}"/>
              </a:ext>
            </a:extLst>
          </p:cNvPr>
          <p:cNvSpPr>
            <a:spLocks noGrp="1"/>
          </p:cNvSpPr>
          <p:nvPr>
            <p:ph idx="1"/>
          </p:nvPr>
        </p:nvSpPr>
        <p:spPr>
          <a:xfrm>
            <a:off x="838200" y="1534281"/>
            <a:ext cx="10655300" cy="4382426"/>
          </a:xfrm>
        </p:spPr>
        <p:txBody>
          <a:bodyPr>
            <a:noAutofit/>
          </a:bodyPr>
          <a:lstStyle/>
          <a:p>
            <a:pPr algn="just">
              <a:lnSpc>
                <a:spcPct val="150000"/>
              </a:lnSpc>
            </a:pPr>
            <a:r>
              <a:rPr lang="en-IN" sz="1800" dirty="0">
                <a:latin typeface="Times New Roman" panose="02020603050405020304" pitchFamily="18" charset="0"/>
                <a:cs typeface="Times New Roman" panose="02020603050405020304" pitchFamily="18" charset="0"/>
              </a:rPr>
              <a:t>In the future this project can enhance, “</a:t>
            </a:r>
            <a:r>
              <a:rPr lang="en-US" sz="1800" dirty="0">
                <a:latin typeface="Times New Roman" panose="02020603050405020304" pitchFamily="18" charset="0"/>
                <a:cs typeface="Times New Roman" panose="02020603050405020304" pitchFamily="18" charset="0"/>
              </a:rPr>
              <a:t>Harnessing Technologies To Enhance Crop Production</a:t>
            </a:r>
            <a:r>
              <a:rPr lang="en-US" sz="1800" dirty="0">
                <a:solidFill>
                  <a:srgbClr val="1A401F"/>
                </a:solidFill>
                <a:latin typeface="Times New Roman" panose="02020603050405020304" pitchFamily="18" charset="0"/>
                <a:cs typeface="Times New Roman" panose="02020603050405020304" pitchFamily="18" charset="0"/>
              </a:rPr>
              <a:t>" project is the growing set of challenges faced by modern agriculture. </a:t>
            </a:r>
          </a:p>
          <a:p>
            <a:pPr algn="just">
              <a:lnSpc>
                <a:spcPct val="150000"/>
              </a:lnSpc>
            </a:pPr>
            <a:r>
              <a:rPr lang="en-US" sz="1800" dirty="0">
                <a:solidFill>
                  <a:srgbClr val="1A401F"/>
                </a:solidFill>
                <a:latin typeface="Times New Roman" panose="02020603050405020304" pitchFamily="18" charset="0"/>
                <a:cs typeface="Times New Roman" panose="02020603050405020304" pitchFamily="18" charset="0"/>
              </a:rPr>
              <a:t>The project's primary objective is to reduce manual labor dependency, enhance food security, promote sustainability, and provide data-driven decision-making through the integration of technologies such as AI, IoT, and robotics. </a:t>
            </a:r>
          </a:p>
          <a:p>
            <a:pPr algn="just">
              <a:lnSpc>
                <a:spcPct val="150000"/>
              </a:lnSpc>
            </a:pPr>
            <a:r>
              <a:rPr lang="en-US" sz="1800" dirty="0">
                <a:latin typeface="Times New Roman" panose="02020603050405020304" pitchFamily="18" charset="0"/>
                <a:cs typeface="Times New Roman" panose="02020603050405020304" pitchFamily="18" charset="0"/>
              </a:rPr>
              <a:t>The use of autonomous farming technologies for tasks like planting, irrigation, and harvesting. The AI-driven crop monitoring and data analytics can be used for data-driven decision-making.</a:t>
            </a:r>
          </a:p>
          <a:p>
            <a:pPr algn="just">
              <a:lnSpc>
                <a:spcPct val="150000"/>
              </a:lnSpc>
            </a:pPr>
            <a:r>
              <a:rPr lang="en-US" sz="1800" dirty="0">
                <a:latin typeface="Times New Roman" panose="02020603050405020304" pitchFamily="18" charset="0"/>
                <a:cs typeface="Times New Roman" panose="02020603050405020304" pitchFamily="18" charset="0"/>
              </a:rPr>
              <a:t>The “Marketing Management” can be the important feature that user can seek for the further extensive marketing opportunities by following the extension or features of B2B or B2C strategies to the web application.</a:t>
            </a:r>
          </a:p>
        </p:txBody>
      </p:sp>
      <p:sp>
        <p:nvSpPr>
          <p:cNvPr id="8" name="Slide Number Placeholder 7"/>
          <p:cNvSpPr>
            <a:spLocks noGrp="1"/>
          </p:cNvSpPr>
          <p:nvPr>
            <p:ph type="sldNum" sz="quarter" idx="12"/>
          </p:nvPr>
        </p:nvSpPr>
        <p:spPr/>
        <p:txBody>
          <a:bodyPr/>
          <a:lstStyle/>
          <a:p>
            <a:fld id="{AE5629FF-3FC9-4ED2-8167-F1E9CD28EC76}" type="slidenum">
              <a:rPr lang="en-IN" smtClean="0"/>
              <a:pPr/>
              <a:t>47</a:t>
            </a:fld>
            <a:endParaRPr lang="en-IN"/>
          </a:p>
        </p:txBody>
      </p:sp>
      <p:sp>
        <p:nvSpPr>
          <p:cNvPr id="7" name="Date Placeholder 10">
            <a:extLst>
              <a:ext uri="{FF2B5EF4-FFF2-40B4-BE49-F238E27FC236}">
                <a16:creationId xmlns:a16="http://schemas.microsoft.com/office/drawing/2014/main" id="{D7C9A64B-CD0C-95A0-38A6-E30518419EB8}"/>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5" name="Footer Placeholder 10">
            <a:extLst>
              <a:ext uri="{FF2B5EF4-FFF2-40B4-BE49-F238E27FC236}">
                <a16:creationId xmlns:a16="http://schemas.microsoft.com/office/drawing/2014/main" id="{5530A7CC-CE68-0CDA-D198-9CF7A7080D2E}"/>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5283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A838-7A11-4426-9FCF-178A8D30188A}"/>
              </a:ext>
            </a:extLst>
          </p:cNvPr>
          <p:cNvSpPr>
            <a:spLocks noGrp="1"/>
          </p:cNvSpPr>
          <p:nvPr>
            <p:ph type="title"/>
          </p:nvPr>
        </p:nvSpPr>
        <p:spPr>
          <a:xfrm>
            <a:off x="838200" y="653240"/>
            <a:ext cx="10515600" cy="598867"/>
          </a:xfrm>
        </p:spPr>
        <p:txBody>
          <a:bodyPr>
            <a:noAutofit/>
          </a:bodyPr>
          <a:lstStyle/>
          <a:p>
            <a:pPr algn="ctr"/>
            <a:r>
              <a:rPr lang="en-US" sz="2400" b="1" dirty="0">
                <a:solidFill>
                  <a:schemeClr val="accent1">
                    <a:lumMod val="75000"/>
                  </a:schemeClr>
                </a:solidFill>
                <a:latin typeface="Book Antiqua" panose="02040602050305030304" pitchFamily="18" charset="0"/>
                <a:cs typeface="Times New Roman" panose="02020603050405020304" pitchFamily="18" charset="0"/>
              </a:rPr>
              <a:t>TABLE FOR STUDENT CONTRIBUTION</a:t>
            </a:r>
            <a:br>
              <a:rPr lang="en-US" sz="2400" b="1" dirty="0">
                <a:solidFill>
                  <a:schemeClr val="accent1">
                    <a:lumMod val="75000"/>
                  </a:schemeClr>
                </a:solidFill>
                <a:latin typeface="Book Antiqua" panose="02040602050305030304" pitchFamily="18" charset="0"/>
                <a:cs typeface="Times New Roman" panose="02020603050405020304" pitchFamily="18" charset="0"/>
              </a:rPr>
            </a:br>
            <a:endParaRPr lang="en-IN" sz="2400" b="1" dirty="0">
              <a:solidFill>
                <a:schemeClr val="accent1">
                  <a:lumMod val="75000"/>
                </a:schemeClr>
              </a:solidFill>
              <a:latin typeface="Book Antiqua" panose="0204060205030503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79CF1D1-66D0-4379-B684-C937EA441451}"/>
              </a:ext>
            </a:extLst>
          </p:cNvPr>
          <p:cNvSpPr>
            <a:spLocks noGrp="1"/>
          </p:cNvSpPr>
          <p:nvPr>
            <p:ph idx="1"/>
          </p:nvPr>
        </p:nvSpPr>
        <p:spPr/>
        <p:txBody>
          <a:bodyPr>
            <a:normAutofit/>
          </a:bodyPr>
          <a:lstStyle/>
          <a:p>
            <a:pPr algn="just">
              <a:lnSpc>
                <a:spcPct val="150000"/>
              </a:lnSpc>
              <a:buNone/>
              <a:defRPr/>
            </a:pPr>
            <a:endParaRPr lang="en-IN" dirty="0"/>
          </a:p>
          <a:p>
            <a:pPr marL="0" indent="0">
              <a:buNone/>
            </a:pPr>
            <a:endParaRPr lang="en-IN" dirty="0"/>
          </a:p>
        </p:txBody>
      </p:sp>
      <p:sp>
        <p:nvSpPr>
          <p:cNvPr id="11" name="Slide Number Placeholder 10"/>
          <p:cNvSpPr>
            <a:spLocks noGrp="1"/>
          </p:cNvSpPr>
          <p:nvPr>
            <p:ph type="sldNum" sz="quarter" idx="12"/>
          </p:nvPr>
        </p:nvSpPr>
        <p:spPr/>
        <p:txBody>
          <a:bodyPr/>
          <a:lstStyle/>
          <a:p>
            <a:fld id="{AE5629FF-3FC9-4ED2-8167-F1E9CD28EC76}" type="slidenum">
              <a:rPr lang="en-IN" smtClean="0"/>
              <a:pPr/>
              <a:t>48</a:t>
            </a:fld>
            <a:endParaRPr lang="en-IN"/>
          </a:p>
        </p:txBody>
      </p:sp>
      <p:sp>
        <p:nvSpPr>
          <p:cNvPr id="7" name="Date Placeholder 10">
            <a:extLst>
              <a:ext uri="{FF2B5EF4-FFF2-40B4-BE49-F238E27FC236}">
                <a16:creationId xmlns:a16="http://schemas.microsoft.com/office/drawing/2014/main" id="{A45851AD-E102-45CA-000D-5FEB32E45CFB}"/>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graphicFrame>
        <p:nvGraphicFramePr>
          <p:cNvPr id="4" name="Table 3">
            <a:extLst>
              <a:ext uri="{FF2B5EF4-FFF2-40B4-BE49-F238E27FC236}">
                <a16:creationId xmlns:a16="http://schemas.microsoft.com/office/drawing/2014/main" id="{0D7BB46D-FAFF-A078-E3C6-173646689E28}"/>
              </a:ext>
            </a:extLst>
          </p:cNvPr>
          <p:cNvGraphicFramePr>
            <a:graphicFrameLocks noGrp="1"/>
          </p:cNvGraphicFramePr>
          <p:nvPr>
            <p:extLst>
              <p:ext uri="{D42A27DB-BD31-4B8C-83A1-F6EECF244321}">
                <p14:modId xmlns:p14="http://schemas.microsoft.com/office/powerpoint/2010/main" val="1398701174"/>
              </p:ext>
            </p:extLst>
          </p:nvPr>
        </p:nvGraphicFramePr>
        <p:xfrm>
          <a:off x="588000" y="1034283"/>
          <a:ext cx="11016000" cy="5290137"/>
        </p:xfrm>
        <a:graphic>
          <a:graphicData uri="http://schemas.openxmlformats.org/drawingml/2006/table">
            <a:tbl>
              <a:tblPr firstRow="1" bandRow="1">
                <a:tableStyleId>{5C22544A-7EE6-4342-B048-85BDC9FD1C3A}</a:tableStyleId>
              </a:tblPr>
              <a:tblGrid>
                <a:gridCol w="1836000">
                  <a:extLst>
                    <a:ext uri="{9D8B030D-6E8A-4147-A177-3AD203B41FA5}">
                      <a16:colId xmlns:a16="http://schemas.microsoft.com/office/drawing/2014/main" val="2961547284"/>
                    </a:ext>
                  </a:extLst>
                </a:gridCol>
                <a:gridCol w="1836000">
                  <a:extLst>
                    <a:ext uri="{9D8B030D-6E8A-4147-A177-3AD203B41FA5}">
                      <a16:colId xmlns:a16="http://schemas.microsoft.com/office/drawing/2014/main" val="1022737691"/>
                    </a:ext>
                  </a:extLst>
                </a:gridCol>
                <a:gridCol w="1836000">
                  <a:extLst>
                    <a:ext uri="{9D8B030D-6E8A-4147-A177-3AD203B41FA5}">
                      <a16:colId xmlns:a16="http://schemas.microsoft.com/office/drawing/2014/main" val="3518173249"/>
                    </a:ext>
                  </a:extLst>
                </a:gridCol>
                <a:gridCol w="1836000">
                  <a:extLst>
                    <a:ext uri="{9D8B030D-6E8A-4147-A177-3AD203B41FA5}">
                      <a16:colId xmlns:a16="http://schemas.microsoft.com/office/drawing/2014/main" val="4173809057"/>
                    </a:ext>
                  </a:extLst>
                </a:gridCol>
                <a:gridCol w="1836000">
                  <a:extLst>
                    <a:ext uri="{9D8B030D-6E8A-4147-A177-3AD203B41FA5}">
                      <a16:colId xmlns:a16="http://schemas.microsoft.com/office/drawing/2014/main" val="642117344"/>
                    </a:ext>
                  </a:extLst>
                </a:gridCol>
                <a:gridCol w="1836000">
                  <a:extLst>
                    <a:ext uri="{9D8B030D-6E8A-4147-A177-3AD203B41FA5}">
                      <a16:colId xmlns:a16="http://schemas.microsoft.com/office/drawing/2014/main" val="673994102"/>
                    </a:ext>
                  </a:extLst>
                </a:gridCol>
              </a:tblGrid>
              <a:tr h="687410">
                <a:tc>
                  <a:txBody>
                    <a:bodyPr/>
                    <a:lstStyle/>
                    <a:p>
                      <a:pPr algn="ctr"/>
                      <a:r>
                        <a:rPr lang="en-US" dirty="0">
                          <a:latin typeface="Times New Roman" panose="02020603050405020304" pitchFamily="18" charset="0"/>
                          <a:cs typeface="Times New Roman" panose="02020603050405020304" pitchFamily="18" charset="0"/>
                        </a:rPr>
                        <a:t>S. No</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Tasks</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21A95A0506</a:t>
                      </a:r>
                      <a:endParaRPr lang="en-IN"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20A91A0512</a:t>
                      </a:r>
                      <a:endParaRPr lang="en-IN"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20A91A0506</a:t>
                      </a:r>
                      <a:endParaRPr lang="en-IN"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20A91A0523</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9981579"/>
                  </a:ext>
                </a:extLst>
              </a:tr>
              <a:tr h="785611">
                <a:tc>
                  <a:txBody>
                    <a:bodyPr/>
                    <a:lstStyle/>
                    <a:p>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Literature Survey</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Referred Agriculture based projects</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Referred Agriculture based research papers in IEEE </a:t>
                      </a:r>
                      <a:endParaRPr lang="en-IN"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00366"/>
                  </a:ext>
                </a:extLst>
              </a:tr>
              <a:tr h="785611">
                <a:tc>
                  <a:txBody>
                    <a:bodyPr/>
                    <a:lstStyle/>
                    <a:p>
                      <a:r>
                        <a:rPr lang="en-US" sz="1600" dirty="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Problem Formulation</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Based on Survey, came with 50% of  problem statement</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Based on Survey, came with 50% of  problem statement</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9109475"/>
                  </a:ext>
                </a:extLst>
              </a:tr>
              <a:tr h="630336">
                <a:tc>
                  <a:txBody>
                    <a:bodyPr/>
                    <a:lstStyle/>
                    <a:p>
                      <a:r>
                        <a:rPr lang="en-US"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Requirements Gathering</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Reached out and analyzed requirements</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Reached out and analyzed requirements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3011244"/>
                  </a:ext>
                </a:extLst>
              </a:tr>
              <a:tr h="736511">
                <a:tc>
                  <a:txBody>
                    <a:bodyPr/>
                    <a:lstStyle/>
                    <a:p>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Resource Estimation</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300" dirty="0">
                          <a:latin typeface="Times New Roman" panose="02020603050405020304" pitchFamily="18" charset="0"/>
                          <a:cs typeface="Times New Roman" panose="02020603050405020304" pitchFamily="18" charset="0"/>
                        </a:rPr>
                        <a:t>Estimated the required software and resources for project </a:t>
                      </a:r>
                      <a:endParaRPr lang="en-IN" sz="13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anose="02020603050405020304" pitchFamily="18" charset="0"/>
                          <a:cs typeface="Times New Roman" panose="02020603050405020304" pitchFamily="18" charset="0"/>
                        </a:rPr>
                        <a:t>Estimated the required software and resources for project </a:t>
                      </a:r>
                      <a:endParaRPr lang="en-IN" sz="13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anose="02020603050405020304" pitchFamily="18" charset="0"/>
                          <a:cs typeface="Times New Roman" panose="02020603050405020304" pitchFamily="18" charset="0"/>
                        </a:rPr>
                        <a:t>-</a:t>
                      </a:r>
                      <a:endParaRPr lang="en-IN" sz="13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4063248"/>
                  </a:ext>
                </a:extLst>
              </a:tr>
              <a:tr h="579930">
                <a:tc>
                  <a:txBody>
                    <a:bodyPr/>
                    <a:lstStyle/>
                    <a:p>
                      <a:r>
                        <a:rPr lang="en-US" sz="1600" dirty="0">
                          <a:latin typeface="Times New Roman" panose="02020603050405020304" pitchFamily="18" charset="0"/>
                          <a:cs typeface="Times New Roman" panose="02020603050405020304" pitchFamily="18" charset="0"/>
                        </a:rPr>
                        <a:t>5.</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Documentation</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Documenting on the full stack modules</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Documenting on the Chat Bot modules</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0098626"/>
                  </a:ext>
                </a:extLst>
              </a:tr>
              <a:tr h="579930">
                <a:tc>
                  <a:txBody>
                    <a:bodyPr/>
                    <a:lstStyle/>
                    <a:p>
                      <a:r>
                        <a:rPr lang="en-US" sz="1600" dirty="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PPT Presentation</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Preparation of the PPT presentations </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Preparation of the PPT presentations </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1566019"/>
                  </a:ext>
                </a:extLst>
              </a:tr>
            </a:tbl>
          </a:graphicData>
        </a:graphic>
      </p:graphicFrame>
      <p:sp>
        <p:nvSpPr>
          <p:cNvPr id="5" name="Footer Placeholder 10">
            <a:extLst>
              <a:ext uri="{FF2B5EF4-FFF2-40B4-BE49-F238E27FC236}">
                <a16:creationId xmlns:a16="http://schemas.microsoft.com/office/drawing/2014/main" id="{4F4CCB6B-546D-DD8A-0DCB-3599490D3B70}"/>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786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AB7E3-C410-4C05-A97C-454DC318642D}"/>
              </a:ext>
            </a:extLst>
          </p:cNvPr>
          <p:cNvSpPr>
            <a:spLocks noGrp="1"/>
          </p:cNvSpPr>
          <p:nvPr>
            <p:ph type="title"/>
          </p:nvPr>
        </p:nvSpPr>
        <p:spPr>
          <a:xfrm>
            <a:off x="838200" y="338492"/>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anose="02020603050405020304" pitchFamily="18" charset="0"/>
              </a:rPr>
              <a:t>REFERENCES</a:t>
            </a:r>
            <a:endParaRPr lang="en-IN" sz="2400" b="1" dirty="0">
              <a:solidFill>
                <a:schemeClr val="accent1">
                  <a:lumMod val="75000"/>
                </a:schemeClr>
              </a:solidFill>
              <a:latin typeface="Book Antiqua" panose="0204060205030503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9E7C03-8BD0-4EBB-90EC-C9274C38D953}"/>
              </a:ext>
            </a:extLst>
          </p:cNvPr>
          <p:cNvSpPr>
            <a:spLocks noGrp="1"/>
          </p:cNvSpPr>
          <p:nvPr>
            <p:ph idx="1"/>
          </p:nvPr>
        </p:nvSpPr>
        <p:spPr>
          <a:xfrm>
            <a:off x="637718" y="1564982"/>
            <a:ext cx="10950146" cy="4414477"/>
          </a:xfrm>
        </p:spPr>
        <p:txBody>
          <a:bodyPr>
            <a:normAutofit/>
          </a:bodyPr>
          <a:lstStyle/>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[1] Jalal Uddin Md Akbar, Syafiq </a:t>
            </a:r>
            <a:r>
              <a:rPr lang="en-IN" sz="2000" dirty="0" err="1">
                <a:latin typeface="Times New Roman" panose="02020603050405020304" pitchFamily="18" charset="0"/>
                <a:cs typeface="Times New Roman" panose="02020603050405020304" pitchFamily="18" charset="0"/>
              </a:rPr>
              <a:t>Fauzi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Kamarulzaman</a:t>
            </a:r>
            <a:r>
              <a:rPr lang="en-IN" sz="2000" dirty="0">
                <a:latin typeface="Times New Roman" panose="02020603050405020304" pitchFamily="18" charset="0"/>
                <a:cs typeface="Times New Roman" panose="02020603050405020304" pitchFamily="18" charset="0"/>
              </a:rPr>
              <a:t>, Abu Jafar Md </a:t>
            </a:r>
            <a:r>
              <a:rPr lang="en-IN" sz="2000" dirty="0" err="1">
                <a:latin typeface="Times New Roman" panose="02020603050405020304" pitchFamily="18" charset="0"/>
                <a:cs typeface="Times New Roman" panose="02020603050405020304" pitchFamily="18" charset="0"/>
              </a:rPr>
              <a:t>Muzahid</a:t>
            </a:r>
            <a:r>
              <a:rPr lang="en-IN" sz="2000" dirty="0">
                <a:latin typeface="Times New Roman" panose="02020603050405020304" pitchFamily="18" charset="0"/>
                <a:cs typeface="Times New Roman" panose="02020603050405020304" pitchFamily="18" charset="0"/>
              </a:rPr>
              <a:t>, Md. </a:t>
            </a:r>
            <a:r>
              <a:rPr lang="en-IN" sz="2000" dirty="0" err="1">
                <a:latin typeface="Times New Roman" panose="02020603050405020304" pitchFamily="18" charset="0"/>
                <a:cs typeface="Times New Roman" panose="02020603050405020304" pitchFamily="18" charset="0"/>
              </a:rPr>
              <a:t>Arafatur</a:t>
            </a:r>
            <a:r>
              <a:rPr lang="en-IN" sz="2000" dirty="0">
                <a:latin typeface="Times New Roman" panose="02020603050405020304" pitchFamily="18" charset="0"/>
                <a:cs typeface="Times New Roman" panose="02020603050405020304" pitchFamily="18" charset="0"/>
              </a:rPr>
              <a:t> Rahman, </a:t>
            </a:r>
            <a:r>
              <a:rPr lang="en-IN" sz="2000" dirty="0" err="1">
                <a:latin typeface="Times New Roman" panose="02020603050405020304" pitchFamily="18" charset="0"/>
                <a:cs typeface="Times New Roman" panose="02020603050405020304" pitchFamily="18" charset="0"/>
              </a:rPr>
              <a:t>Mueen</a:t>
            </a:r>
            <a:r>
              <a:rPr lang="en-IN" sz="2000" dirty="0">
                <a:latin typeface="Times New Roman" panose="02020603050405020304" pitchFamily="18" charset="0"/>
                <a:cs typeface="Times New Roman" panose="02020603050405020304" pitchFamily="18" charset="0"/>
              </a:rPr>
              <a:t> Uddin[2024] “A Comprehensive Review on Deep Learning Assisted Computer Vision Techniques for Smart Greenhouse Agriculture” IEEE Access DOI: 10.1109/ACCESS.2024.3349418</a:t>
            </a:r>
          </a:p>
          <a:p>
            <a:pPr marL="0" indent="0" algn="just">
              <a:lnSpc>
                <a:spcPct val="150000"/>
              </a:lnSpc>
              <a:spcBef>
                <a:spcPts val="0"/>
              </a:spcBef>
              <a:buNone/>
            </a:pPr>
            <a:endParaRPr lang="en-IN" sz="2000" dirty="0">
              <a:solidFill>
                <a:schemeClr val="bg2">
                  <a:lumMod val="25000"/>
                </a:schemeClr>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IN" sz="2000" dirty="0">
                <a:latin typeface="Times New Roman" panose="02020603050405020304" pitchFamily="18" charset="0"/>
                <a:cs typeface="Times New Roman" panose="02020603050405020304" pitchFamily="18" charset="0"/>
              </a:rPr>
              <a:t>[2] Ahmad Ali </a:t>
            </a:r>
            <a:r>
              <a:rPr lang="en-IN" sz="2000" dirty="0" err="1">
                <a:latin typeface="Times New Roman" panose="02020603050405020304" pitchFamily="18" charset="0"/>
                <a:cs typeface="Times New Roman" panose="02020603050405020304" pitchFamily="18" charset="0"/>
              </a:rPr>
              <a:t>AlZubi</a:t>
            </a:r>
            <a:r>
              <a:rPr lang="en-IN" sz="2000" dirty="0">
                <a:latin typeface="Times New Roman" panose="02020603050405020304" pitchFamily="18" charset="0"/>
                <a:cs typeface="Times New Roman" panose="02020603050405020304" pitchFamily="18" charset="0"/>
              </a:rPr>
              <a:t> and </a:t>
            </a:r>
            <a:r>
              <a:rPr lang="en-IN" sz="2000" dirty="0" err="1">
                <a:latin typeface="Times New Roman" panose="02020603050405020304" pitchFamily="18" charset="0"/>
                <a:cs typeface="Times New Roman" panose="02020603050405020304" pitchFamily="18" charset="0"/>
              </a:rPr>
              <a:t>Kalda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Galyna</a:t>
            </a:r>
            <a:r>
              <a:rPr lang="en-IN" sz="2000" dirty="0">
                <a:latin typeface="Times New Roman" panose="02020603050405020304" pitchFamily="18" charset="0"/>
                <a:cs typeface="Times New Roman" panose="02020603050405020304" pitchFamily="18" charset="0"/>
              </a:rPr>
              <a:t>,[2023] “Artificial Intelligence and Internet of Things for Sustainable Farming and Smart Agriculture” IEEE Access DOI: 10.1109/ACCESS.2023.3298215</a:t>
            </a:r>
          </a:p>
          <a:p>
            <a:pPr marL="0" indent="0" algn="just">
              <a:lnSpc>
                <a:spcPct val="150000"/>
              </a:lnSpc>
              <a:spcBef>
                <a:spcPts val="0"/>
              </a:spcBef>
              <a:buNone/>
            </a:pPr>
            <a:endParaRPr lang="en-US" sz="2000" dirty="0">
              <a:solidFill>
                <a:schemeClr val="bg2">
                  <a:lumMod val="25000"/>
                </a:schemeClr>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a:latin typeface="Times New Roman" panose="02020603050405020304" pitchFamily="18" charset="0"/>
                <a:cs typeface="Times New Roman" panose="02020603050405020304" pitchFamily="18" charset="0"/>
              </a:rPr>
              <a:t>[3] </a:t>
            </a:r>
            <a:r>
              <a:rPr lang="en-US" sz="2000" dirty="0" err="1">
                <a:latin typeface="Times New Roman" panose="02020603050405020304" pitchFamily="18" charset="0"/>
                <a:cs typeface="Times New Roman" panose="02020603050405020304" pitchFamily="18" charset="0"/>
              </a:rPr>
              <a:t>Rongji</a:t>
            </a:r>
            <a:r>
              <a:rPr lang="en-US" sz="2000" dirty="0">
                <a:latin typeface="Times New Roman" panose="02020603050405020304" pitchFamily="18" charset="0"/>
                <a:cs typeface="Times New Roman" panose="02020603050405020304" pitchFamily="18" charset="0"/>
              </a:rPr>
              <a:t> Zhou and Yuyan Yin[2023] “Digital Agriculture: Mapping Knowledge Structure and Trends” IEEE Access DOI: 10.1109/ACCESS.2023.3315606 </a:t>
            </a:r>
            <a:endParaRPr lang="en-US"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AE5629FF-3FC9-4ED2-8167-F1E9CD28EC76}" type="slidenum">
              <a:rPr lang="en-IN" smtClean="0"/>
              <a:pPr/>
              <a:t>49</a:t>
            </a:fld>
            <a:endParaRPr lang="en-IN"/>
          </a:p>
        </p:txBody>
      </p:sp>
      <p:sp>
        <p:nvSpPr>
          <p:cNvPr id="7" name="Date Placeholder 10">
            <a:extLst>
              <a:ext uri="{FF2B5EF4-FFF2-40B4-BE49-F238E27FC236}">
                <a16:creationId xmlns:a16="http://schemas.microsoft.com/office/drawing/2014/main" id="{71312F8A-9F39-8EB8-364A-EC4833580DD0}"/>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4" name="Footer Placeholder 10">
            <a:extLst>
              <a:ext uri="{FF2B5EF4-FFF2-40B4-BE49-F238E27FC236}">
                <a16:creationId xmlns:a16="http://schemas.microsoft.com/office/drawing/2014/main" id="{5CDF68FA-E7B5-AEB4-C28F-DCB93BC58936}"/>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7198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226"/>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itchFamily="18" charset="0"/>
              </a:rPr>
              <a:t>AIM &amp; OBJECTIVE</a:t>
            </a:r>
          </a:p>
        </p:txBody>
      </p:sp>
      <p:sp>
        <p:nvSpPr>
          <p:cNvPr id="3" name="Content Placeholder 2"/>
          <p:cNvSpPr>
            <a:spLocks noGrp="1"/>
          </p:cNvSpPr>
          <p:nvPr>
            <p:ph idx="1"/>
          </p:nvPr>
        </p:nvSpPr>
        <p:spPr>
          <a:xfrm>
            <a:off x="704665" y="1189015"/>
            <a:ext cx="10782670" cy="5081074"/>
          </a:xfrm>
        </p:spPr>
        <p:txBody>
          <a:bodyPr>
            <a:normAutofit/>
          </a:bodyPr>
          <a:lstStyle/>
          <a:p>
            <a:pPr>
              <a:lnSpc>
                <a:spcPct val="150000"/>
              </a:lnSpc>
              <a:buNone/>
            </a:pPr>
            <a:r>
              <a:rPr lang="en-US" sz="2300" b="1" dirty="0">
                <a:solidFill>
                  <a:schemeClr val="accent1">
                    <a:lumMod val="75000"/>
                  </a:schemeClr>
                </a:solidFill>
                <a:latin typeface="Californian FB" panose="0207040306080B030204" pitchFamily="18" charset="0"/>
                <a:cs typeface="Times New Roman" pitchFamily="18" charset="0"/>
              </a:rPr>
              <a:t>Aim: </a:t>
            </a:r>
          </a:p>
          <a:p>
            <a:pPr marL="457200" marR="0" lvl="1" indent="0" algn="just" defTabSz="914400" rtl="0" eaLnBrk="1" fontAlgn="auto" latinLnBrk="0" hangingPunct="1">
              <a:lnSpc>
                <a:spcPct val="100000"/>
              </a:lnSpc>
              <a:spcBef>
                <a:spcPts val="0"/>
              </a:spcBef>
              <a:spcAft>
                <a:spcPts val="0"/>
              </a:spcAft>
              <a:buClr>
                <a:srgbClr val="4472C4"/>
              </a:buClr>
              <a:buSzPct val="100000"/>
              <a:buNone/>
              <a:tabLst/>
              <a:defRPr/>
            </a:pPr>
            <a:r>
              <a:rPr lang="en-US" sz="2000" b="0" i="0" dirty="0">
                <a:solidFill>
                  <a:srgbClr val="0D0D0D"/>
                </a:solidFill>
                <a:effectLst/>
                <a:latin typeface="Times New Roman" panose="02020603050405020304" pitchFamily="18" charset="0"/>
                <a:cs typeface="Times New Roman" panose="02020603050405020304" pitchFamily="18" charset="0"/>
              </a:rPr>
              <a:t>The aim of the project is to democratize precision agriculture, by providing actionable insights and guidance to users, fostering a virtual community for knowledge sharing, and enhancing productivity and sustainability in diverse agricultural settings through advanced technologies and modern ways.</a:t>
            </a:r>
            <a:endParaRPr lang="en-US" sz="800" dirty="0">
              <a:latin typeface="Times New Roman" panose="02020603050405020304" pitchFamily="18" charset="0"/>
              <a:cs typeface="Times New Roman" panose="02020603050405020304" pitchFamily="18" charset="0"/>
            </a:endParaRPr>
          </a:p>
          <a:p>
            <a:pPr>
              <a:lnSpc>
                <a:spcPct val="150000"/>
              </a:lnSpc>
              <a:buNone/>
            </a:pPr>
            <a:r>
              <a:rPr lang="en-US" sz="2300" b="1" dirty="0">
                <a:solidFill>
                  <a:schemeClr val="accent1">
                    <a:lumMod val="75000"/>
                  </a:schemeClr>
                </a:solidFill>
                <a:latin typeface="Californian FB" panose="0207040306080B030204" pitchFamily="18" charset="0"/>
                <a:cs typeface="Times New Roman" pitchFamily="18" charset="0"/>
              </a:rPr>
              <a:t>Objective:</a:t>
            </a:r>
          </a:p>
          <a:p>
            <a:pPr algn="just"/>
            <a:r>
              <a:rPr lang="en-US" sz="2000" b="0" i="0" dirty="0">
                <a:solidFill>
                  <a:srgbClr val="0D0D0D"/>
                </a:solidFill>
                <a:effectLst/>
                <a:latin typeface="Times New Roman" panose="02020603050405020304" pitchFamily="18" charset="0"/>
                <a:cs typeface="Times New Roman" panose="02020603050405020304" pitchFamily="18" charset="0"/>
              </a:rPr>
              <a:t>Development of user-friendly interfaces for accessing agricultural insights and guidance, ensuring accessibility and ease of use for both agricultural enthusiasts and gardeners.</a:t>
            </a:r>
          </a:p>
          <a:p>
            <a:pPr algn="just"/>
            <a:r>
              <a:rPr lang="en-US" sz="2000" b="0" i="0" dirty="0">
                <a:solidFill>
                  <a:srgbClr val="0D0D0D"/>
                </a:solidFill>
                <a:effectLst/>
                <a:latin typeface="Times New Roman" panose="02020603050405020304" pitchFamily="18" charset="0"/>
                <a:cs typeface="Times New Roman" panose="02020603050405020304" pitchFamily="18" charset="0"/>
              </a:rPr>
              <a:t>Train and deploy machine learning-powered chatbots to provide personalized recommendations and assistance tailored to users' specific needs and challenges, enhancing the effectiveness of guidance delivery.</a:t>
            </a:r>
          </a:p>
          <a:p>
            <a:pPr algn="just"/>
            <a:r>
              <a:rPr lang="en-US" sz="2000" b="0" i="0" dirty="0">
                <a:solidFill>
                  <a:srgbClr val="0D0D0D"/>
                </a:solidFill>
                <a:effectLst/>
                <a:latin typeface="Times New Roman" panose="02020603050405020304" pitchFamily="18" charset="0"/>
                <a:cs typeface="Times New Roman" panose="02020603050405020304" pitchFamily="18" charset="0"/>
              </a:rPr>
              <a:t>Promote awareness and adoption of precision agriculture practices among agricultural enthusiasts and gardeners through blogs and different modules in easy and effective way by using the text Translator to make user comfortable with their preferred languages.</a:t>
            </a:r>
            <a:endParaRPr lang="en-US" sz="2000" b="1" dirty="0">
              <a:latin typeface="Times New Roman" panose="02020603050405020304"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AE5629FF-3FC9-4ED2-8167-F1E9CD28EC76}" type="slidenum">
              <a:rPr lang="en-IN" smtClean="0"/>
              <a:pPr/>
              <a:t>5</a:t>
            </a:fld>
            <a:endParaRPr lang="en-IN" dirty="0"/>
          </a:p>
        </p:txBody>
      </p:sp>
      <p:sp>
        <p:nvSpPr>
          <p:cNvPr id="8" name="Date Placeholder 10">
            <a:extLst>
              <a:ext uri="{FF2B5EF4-FFF2-40B4-BE49-F238E27FC236}">
                <a16:creationId xmlns:a16="http://schemas.microsoft.com/office/drawing/2014/main" id="{7584B896-C82D-9FA9-92C2-5C6BC208E7C8}"/>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4" name="Footer Placeholder 10">
            <a:extLst>
              <a:ext uri="{FF2B5EF4-FFF2-40B4-BE49-F238E27FC236}">
                <a16:creationId xmlns:a16="http://schemas.microsoft.com/office/drawing/2014/main" id="{EBFC0404-046F-9B28-69BE-796989B69E3B}"/>
              </a:ext>
            </a:extLst>
          </p:cNvPr>
          <p:cNvSpPr>
            <a:spLocks noGrp="1"/>
          </p:cNvSpPr>
          <p:nvPr>
            <p:ph type="ftr" sz="quarter" idx="11"/>
          </p:nvPr>
        </p:nvSpPr>
        <p:spPr>
          <a:xfrm>
            <a:off x="637718" y="6371264"/>
            <a:ext cx="7770460" cy="365125"/>
          </a:xfrm>
        </p:spPr>
        <p:txBody>
          <a:bodyPr/>
          <a:lstStyle/>
          <a:p>
            <a:pPr algn="l"/>
            <a:r>
              <a:rPr lang="en-US" sz="10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1C5704-E7F3-59C2-978A-FD0016A08E33}"/>
              </a:ext>
            </a:extLst>
          </p:cNvPr>
          <p:cNvSpPr>
            <a:spLocks noGrp="1"/>
          </p:cNvSpPr>
          <p:nvPr>
            <p:ph type="sldNum" sz="quarter" idx="12"/>
          </p:nvPr>
        </p:nvSpPr>
        <p:spPr/>
        <p:txBody>
          <a:bodyPr/>
          <a:lstStyle/>
          <a:p>
            <a:fld id="{AE5629FF-3FC9-4ED2-8167-F1E9CD28EC76}" type="slidenum">
              <a:rPr lang="en-IN" smtClean="0"/>
              <a:pPr/>
              <a:t>50</a:t>
            </a:fld>
            <a:endParaRPr lang="en-IN"/>
          </a:p>
        </p:txBody>
      </p:sp>
      <p:sp>
        <p:nvSpPr>
          <p:cNvPr id="9" name="TextBox 8">
            <a:extLst>
              <a:ext uri="{FF2B5EF4-FFF2-40B4-BE49-F238E27FC236}">
                <a16:creationId xmlns:a16="http://schemas.microsoft.com/office/drawing/2014/main" id="{9E5FE845-FAAC-570E-C5DF-FC713316773E}"/>
              </a:ext>
            </a:extLst>
          </p:cNvPr>
          <p:cNvSpPr txBox="1"/>
          <p:nvPr/>
        </p:nvSpPr>
        <p:spPr>
          <a:xfrm>
            <a:off x="763480" y="1309326"/>
            <a:ext cx="10590320" cy="5114990"/>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[4] Nayeli Montalvo-Romero, </a:t>
            </a:r>
            <a:r>
              <a:rPr lang="en-IN" sz="2000" dirty="0" err="1">
                <a:latin typeface="Times New Roman" panose="02020603050405020304" pitchFamily="18" charset="0"/>
                <a:cs typeface="Times New Roman" panose="02020603050405020304" pitchFamily="18" charset="0"/>
              </a:rPr>
              <a:t>AarónMontielRosales</a:t>
            </a:r>
            <a:r>
              <a:rPr lang="en-IN" sz="2000" dirty="0">
                <a:latin typeface="Times New Roman" panose="02020603050405020304" pitchFamily="18" charset="0"/>
                <a:cs typeface="Times New Roman" panose="02020603050405020304" pitchFamily="18" charset="0"/>
              </a:rPr>
              <a:t>, Rubén </a:t>
            </a:r>
            <a:r>
              <a:rPr lang="en-IN" sz="2000" dirty="0" err="1">
                <a:latin typeface="Times New Roman" panose="02020603050405020304" pitchFamily="18" charset="0"/>
                <a:cs typeface="Times New Roman" panose="02020603050405020304" pitchFamily="18" charset="0"/>
              </a:rPr>
              <a:t>Purroy</a:t>
            </a:r>
            <a:r>
              <a:rPr lang="en-IN" sz="2000" dirty="0">
                <a:latin typeface="Times New Roman" panose="02020603050405020304" pitchFamily="18" charset="0"/>
                <a:cs typeface="Times New Roman" panose="02020603050405020304" pitchFamily="18" charset="0"/>
              </a:rPr>
              <a:t>-Vásquez, </a:t>
            </a:r>
            <a:r>
              <a:rPr lang="en-IN" sz="2000" dirty="0" err="1">
                <a:latin typeface="Times New Roman" panose="02020603050405020304" pitchFamily="18" charset="0"/>
                <a:cs typeface="Times New Roman" panose="02020603050405020304" pitchFamily="18" charset="0"/>
              </a:rPr>
              <a:t>Pompeyo</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Quechulpa</a:t>
            </a:r>
            <a:r>
              <a:rPr lang="en-IN" sz="2000" dirty="0">
                <a:latin typeface="Times New Roman" panose="02020603050405020304" pitchFamily="18" charset="0"/>
                <a:cs typeface="Times New Roman" panose="02020603050405020304" pitchFamily="18" charset="0"/>
              </a:rPr>
              <a:t>-Pérez(2023) “Agro-Technological Systems in Traditional Agriculture Assistance: A Systematic Review” IEEE Access DOI:10.1109/ACCESS.2023.3329087</a:t>
            </a:r>
          </a:p>
          <a:p>
            <a:pPr algn="just">
              <a:lnSpc>
                <a:spcPct val="150000"/>
              </a:lnSpc>
            </a:pPr>
            <a:endParaRPr lang="en-US" sz="20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[5] Sarah </a:t>
            </a:r>
            <a:r>
              <a:rPr lang="en-IN" sz="2000" dirty="0" err="1">
                <a:latin typeface="Times New Roman" panose="02020603050405020304" pitchFamily="18" charset="0"/>
                <a:cs typeface="Times New Roman" panose="02020603050405020304" pitchFamily="18" charset="0"/>
              </a:rPr>
              <a:t>Condran</a:t>
            </a:r>
            <a:r>
              <a:rPr lang="en-IN" sz="2000" dirty="0">
                <a:latin typeface="Times New Roman" panose="02020603050405020304" pitchFamily="18" charset="0"/>
                <a:cs typeface="Times New Roman" panose="02020603050405020304" pitchFamily="18" charset="0"/>
              </a:rPr>
              <a:t>, Michael </a:t>
            </a:r>
            <a:r>
              <a:rPr lang="en-IN" sz="2000" dirty="0" err="1">
                <a:latin typeface="Times New Roman" panose="02020603050405020304" pitchFamily="18" charset="0"/>
                <a:cs typeface="Times New Roman" panose="02020603050405020304" pitchFamily="18" charset="0"/>
              </a:rPr>
              <a:t>Bewong</a:t>
            </a:r>
            <a:r>
              <a:rPr lang="en-IN" sz="2000" dirty="0">
                <a:latin typeface="Times New Roman" panose="02020603050405020304" pitchFamily="18" charset="0"/>
                <a:cs typeface="Times New Roman" panose="02020603050405020304" pitchFamily="18" charset="0"/>
              </a:rPr>
              <a:t>, Md </a:t>
            </a:r>
            <a:r>
              <a:rPr lang="en-IN" sz="2000" dirty="0" err="1">
                <a:latin typeface="Times New Roman" panose="02020603050405020304" pitchFamily="18" charset="0"/>
                <a:cs typeface="Times New Roman" panose="02020603050405020304" pitchFamily="18" charset="0"/>
              </a:rPr>
              <a:t>Zahidul</a:t>
            </a:r>
            <a:r>
              <a:rPr lang="en-IN" sz="2000" dirty="0">
                <a:latin typeface="Times New Roman" panose="02020603050405020304" pitchFamily="18" charset="0"/>
                <a:cs typeface="Times New Roman" panose="02020603050405020304" pitchFamily="18" charset="0"/>
              </a:rPr>
              <a:t> Islam, Lancelot Maphosa and Lihong Zheng[2022] “Machine Learning in Precision Agriculture: A Survey on Trends, Applications and Evaluations Over Two Decades” IEEE Access DOI: 10.1109/ACCESS.2022.3188649 </a:t>
            </a:r>
          </a:p>
          <a:p>
            <a:pPr algn="just">
              <a:lnSpc>
                <a:spcPct val="150000"/>
              </a:lnSpc>
            </a:pPr>
            <a:endParaRPr lang="en-US" sz="20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[6] </a:t>
            </a:r>
            <a:r>
              <a:rPr lang="pt-BR" sz="2000" dirty="0">
                <a:latin typeface="Times New Roman" panose="02020603050405020304" pitchFamily="18" charset="0"/>
                <a:cs typeface="Times New Roman" panose="02020603050405020304" pitchFamily="18" charset="0"/>
              </a:rPr>
              <a:t>Giovanni Almeida Santos, Guilherme Guy de Andrade, Geovana Ramos Sousa Silva, Francisco Carlos Molina Duar</a:t>
            </a:r>
            <a:r>
              <a:rPr lang="en-US" sz="2000" dirty="0">
                <a:latin typeface="Times New Roman" panose="02020603050405020304" pitchFamily="18" charset="0"/>
                <a:cs typeface="Times New Roman" panose="02020603050405020304" pitchFamily="18" charset="0"/>
              </a:rPr>
              <a:t>[2022] “</a:t>
            </a:r>
            <a:r>
              <a:rPr lang="en-US" sz="2000" i="0" dirty="0">
                <a:effectLst/>
                <a:latin typeface="Times New Roman" panose="02020603050405020304" pitchFamily="18" charset="0"/>
                <a:cs typeface="Times New Roman" panose="02020603050405020304" pitchFamily="18" charset="0"/>
              </a:rPr>
              <a:t>A Conversation-Driven Approach for Chatbot Management</a:t>
            </a: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IEEE Access DOI: </a:t>
            </a:r>
            <a:r>
              <a:rPr lang="en-IN" sz="2000" i="0" dirty="0">
                <a:effectLst/>
                <a:latin typeface="Times New Roman" panose="02020603050405020304" pitchFamily="18" charset="0"/>
                <a:cs typeface="Times New Roman" panose="02020603050405020304" pitchFamily="18" charset="0"/>
              </a:rPr>
              <a:t>10.1109/ACCESS.2022.3143323</a:t>
            </a:r>
            <a:endParaRPr lang="en-US" sz="2000" dirty="0">
              <a:latin typeface="Times New Roman" panose="02020603050405020304" pitchFamily="18" charset="0"/>
              <a:cs typeface="Times New Roman" panose="02020603050405020304" pitchFamily="18" charset="0"/>
            </a:endParaRPr>
          </a:p>
        </p:txBody>
      </p:sp>
      <p:sp>
        <p:nvSpPr>
          <p:cNvPr id="5" name="Date Placeholder 10">
            <a:extLst>
              <a:ext uri="{FF2B5EF4-FFF2-40B4-BE49-F238E27FC236}">
                <a16:creationId xmlns:a16="http://schemas.microsoft.com/office/drawing/2014/main" id="{627E2F75-4F2B-DA55-EAA5-15D0E1891A40}"/>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2" name="Footer Placeholder 10">
            <a:extLst>
              <a:ext uri="{FF2B5EF4-FFF2-40B4-BE49-F238E27FC236}">
                <a16:creationId xmlns:a16="http://schemas.microsoft.com/office/drawing/2014/main" id="{EBBC56DC-DA4E-D764-4E82-78AD6A9578F9}"/>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215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1C5704-E7F3-59C2-978A-FD0016A08E33}"/>
              </a:ext>
            </a:extLst>
          </p:cNvPr>
          <p:cNvSpPr>
            <a:spLocks noGrp="1"/>
          </p:cNvSpPr>
          <p:nvPr>
            <p:ph type="sldNum" sz="quarter" idx="12"/>
          </p:nvPr>
        </p:nvSpPr>
        <p:spPr/>
        <p:txBody>
          <a:bodyPr/>
          <a:lstStyle/>
          <a:p>
            <a:fld id="{AE5629FF-3FC9-4ED2-8167-F1E9CD28EC76}" type="slidenum">
              <a:rPr lang="en-IN" smtClean="0"/>
              <a:pPr/>
              <a:t>51</a:t>
            </a:fld>
            <a:endParaRPr lang="en-IN"/>
          </a:p>
        </p:txBody>
      </p:sp>
      <p:sp>
        <p:nvSpPr>
          <p:cNvPr id="9" name="TextBox 8">
            <a:extLst>
              <a:ext uri="{FF2B5EF4-FFF2-40B4-BE49-F238E27FC236}">
                <a16:creationId xmlns:a16="http://schemas.microsoft.com/office/drawing/2014/main" id="{9E5FE845-FAAC-570E-C5DF-FC713316773E}"/>
              </a:ext>
            </a:extLst>
          </p:cNvPr>
          <p:cNvSpPr txBox="1"/>
          <p:nvPr/>
        </p:nvSpPr>
        <p:spPr>
          <a:xfrm>
            <a:off x="763480" y="1107664"/>
            <a:ext cx="10590320" cy="5115311"/>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[7] </a:t>
            </a:r>
            <a:r>
              <a:rPr lang="en-US" sz="2000" dirty="0" err="1">
                <a:latin typeface="Times New Roman" panose="02020603050405020304" pitchFamily="18" charset="0"/>
                <a:cs typeface="Times New Roman" panose="02020603050405020304" pitchFamily="18" charset="0"/>
              </a:rPr>
              <a:t>Showkat</a:t>
            </a:r>
            <a:r>
              <a:rPr lang="en-US" sz="2000" dirty="0">
                <a:latin typeface="Times New Roman" panose="02020603050405020304" pitchFamily="18" charset="0"/>
                <a:cs typeface="Times New Roman" panose="02020603050405020304" pitchFamily="18" charset="0"/>
              </a:rPr>
              <a:t> Ahmad Bhat; Nen-Fu Huang[2021] “Big Data and AI Revolution in Precision Agriculture: Survey and Challenges” IEEE Access DOI: 10.1109/ACCESS.2021.3102227</a:t>
            </a:r>
          </a:p>
          <a:p>
            <a:pPr algn="just">
              <a:lnSpc>
                <a:spcPct val="150000"/>
              </a:lnSpc>
            </a:pPr>
            <a:endParaRPr lang="en-US" sz="20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[8] Syeda Iqra Hassan, </a:t>
            </a:r>
            <a:r>
              <a:rPr lang="en-IN" sz="2000" dirty="0" err="1">
                <a:latin typeface="Times New Roman" panose="02020603050405020304" pitchFamily="18" charset="0"/>
                <a:cs typeface="Times New Roman" panose="02020603050405020304" pitchFamily="18" charset="0"/>
              </a:rPr>
              <a:t>Mazliham</a:t>
            </a:r>
            <a:r>
              <a:rPr lang="en-IN" sz="2000" dirty="0">
                <a:latin typeface="Times New Roman" panose="02020603050405020304" pitchFamily="18" charset="0"/>
                <a:cs typeface="Times New Roman" panose="02020603050405020304" pitchFamily="18" charset="0"/>
              </a:rPr>
              <a:t> Mohd </a:t>
            </a:r>
            <a:r>
              <a:rPr lang="en-IN" sz="2000" dirty="0" err="1">
                <a:latin typeface="Times New Roman" panose="02020603050405020304" pitchFamily="18" charset="0"/>
                <a:cs typeface="Times New Roman" panose="02020603050405020304" pitchFamily="18" charset="0"/>
              </a:rPr>
              <a:t>Su’ud</a:t>
            </a:r>
            <a:r>
              <a:rPr lang="en-IN" sz="2000" dirty="0">
                <a:latin typeface="Times New Roman" panose="02020603050405020304" pitchFamily="18" charset="0"/>
                <a:cs typeface="Times New Roman" panose="02020603050405020304" pitchFamily="18" charset="0"/>
              </a:rPr>
              <a:t> , Sultan H. </a:t>
            </a:r>
            <a:r>
              <a:rPr lang="en-IN" sz="2000" dirty="0" err="1">
                <a:latin typeface="Times New Roman" panose="02020603050405020304" pitchFamily="18" charset="0"/>
                <a:cs typeface="Times New Roman" panose="02020603050405020304" pitchFamily="18" charset="0"/>
              </a:rPr>
              <a:t>Almotiri</a:t>
            </a:r>
            <a:r>
              <a:rPr lang="en-IN" sz="2000" dirty="0">
                <a:latin typeface="Times New Roman" panose="02020603050405020304" pitchFamily="18" charset="0"/>
                <a:cs typeface="Times New Roman" panose="02020603050405020304" pitchFamily="18" charset="0"/>
              </a:rPr>
              <a:t> , Mohammed A. Al </a:t>
            </a:r>
            <a:r>
              <a:rPr lang="en-IN" sz="2000" dirty="0" err="1">
                <a:latin typeface="Times New Roman" panose="02020603050405020304" pitchFamily="18" charset="0"/>
                <a:cs typeface="Times New Roman" panose="02020603050405020304" pitchFamily="18" charset="0"/>
              </a:rPr>
              <a:t>Ghamdi</a:t>
            </a:r>
            <a:r>
              <a:rPr lang="en-IN" sz="2000" dirty="0">
                <a:latin typeface="Times New Roman" panose="02020603050405020304" pitchFamily="18" charset="0"/>
                <a:cs typeface="Times New Roman" panose="02020603050405020304" pitchFamily="18" charset="0"/>
              </a:rPr>
              <a:t> , Usman </a:t>
            </a:r>
            <a:r>
              <a:rPr lang="en-IN" sz="2000" dirty="0" err="1">
                <a:latin typeface="Times New Roman" panose="02020603050405020304" pitchFamily="18" charset="0"/>
                <a:cs typeface="Times New Roman" panose="02020603050405020304" pitchFamily="18" charset="0"/>
              </a:rPr>
              <a:t>Illahi</a:t>
            </a:r>
            <a:r>
              <a:rPr lang="en-IN" sz="2000" dirty="0">
                <a:latin typeface="Times New Roman" panose="02020603050405020304" pitchFamily="18" charset="0"/>
                <a:cs typeface="Times New Roman" panose="02020603050405020304" pitchFamily="18" charset="0"/>
              </a:rPr>
              <a:t> , Muhammad Mansoor Alam [2021] “A Systematic Review on Monitoring and Advanced Control Strategies in Smart Agriculture” IEEE Access DOI: 10.1109/ACCESS.2021.3057865</a:t>
            </a:r>
          </a:p>
          <a:p>
            <a:pPr algn="just">
              <a:lnSpc>
                <a:spcPct val="150000"/>
              </a:lnSpc>
            </a:pPr>
            <a:endParaRPr lang="en-US" sz="20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[9] Abhinav Sharma, Arpit </a:t>
            </a:r>
            <a:r>
              <a:rPr lang="en-IN" sz="2000" dirty="0" err="1">
                <a:latin typeface="Times New Roman" panose="02020603050405020304" pitchFamily="18" charset="0"/>
                <a:cs typeface="Times New Roman" panose="02020603050405020304" pitchFamily="18" charset="0"/>
              </a:rPr>
              <a:t>Jainm</a:t>
            </a:r>
            <a:r>
              <a:rPr lang="en-IN" sz="2000" dirty="0">
                <a:latin typeface="Times New Roman" panose="02020603050405020304" pitchFamily="18" charset="0"/>
                <a:cs typeface="Times New Roman" panose="02020603050405020304" pitchFamily="18" charset="0"/>
              </a:rPr>
              <a:t>, Prateek Gupta, Vinay Chowdary[2020] “Machine Learning Applications for Precision Agriculture: A Comprehensive Review” IEEE Access DOI: 10.1109/ACCESS.2020.3048415</a:t>
            </a:r>
            <a:endParaRPr lang="en-US"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 name="Date Placeholder 10">
            <a:extLst>
              <a:ext uri="{FF2B5EF4-FFF2-40B4-BE49-F238E27FC236}">
                <a16:creationId xmlns:a16="http://schemas.microsoft.com/office/drawing/2014/main" id="{83AC983C-BF5E-956B-68FB-DCB44F6907C3}"/>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2" name="Footer Placeholder 10">
            <a:extLst>
              <a:ext uri="{FF2B5EF4-FFF2-40B4-BE49-F238E27FC236}">
                <a16:creationId xmlns:a16="http://schemas.microsoft.com/office/drawing/2014/main" id="{E6BAC20C-9086-0F19-A656-B393542B9C57}"/>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1405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1C5704-E7F3-59C2-978A-FD0016A08E33}"/>
              </a:ext>
            </a:extLst>
          </p:cNvPr>
          <p:cNvSpPr>
            <a:spLocks noGrp="1"/>
          </p:cNvSpPr>
          <p:nvPr>
            <p:ph type="sldNum" sz="quarter" idx="12"/>
          </p:nvPr>
        </p:nvSpPr>
        <p:spPr/>
        <p:txBody>
          <a:bodyPr/>
          <a:lstStyle/>
          <a:p>
            <a:fld id="{AE5629FF-3FC9-4ED2-8167-F1E9CD28EC76}" type="slidenum">
              <a:rPr lang="en-IN" smtClean="0"/>
              <a:pPr/>
              <a:t>52</a:t>
            </a:fld>
            <a:endParaRPr lang="en-IN"/>
          </a:p>
        </p:txBody>
      </p:sp>
      <p:sp>
        <p:nvSpPr>
          <p:cNvPr id="9" name="TextBox 8">
            <a:extLst>
              <a:ext uri="{FF2B5EF4-FFF2-40B4-BE49-F238E27FC236}">
                <a16:creationId xmlns:a16="http://schemas.microsoft.com/office/drawing/2014/main" id="{9E5FE845-FAAC-570E-C5DF-FC713316773E}"/>
              </a:ext>
            </a:extLst>
          </p:cNvPr>
          <p:cNvSpPr txBox="1"/>
          <p:nvPr/>
        </p:nvSpPr>
        <p:spPr>
          <a:xfrm>
            <a:off x="763480" y="1281683"/>
            <a:ext cx="10590320" cy="4653325"/>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[10] Addi Ait-</a:t>
            </a:r>
            <a:r>
              <a:rPr lang="en-IN" sz="2000" dirty="0" err="1">
                <a:latin typeface="Times New Roman" panose="02020603050405020304" pitchFamily="18" charset="0"/>
                <a:cs typeface="Times New Roman" panose="02020603050405020304" pitchFamily="18" charset="0"/>
              </a:rPr>
              <a:t>Mlouk</a:t>
            </a:r>
            <a:r>
              <a:rPr lang="en-IN" sz="2000" dirty="0">
                <a:latin typeface="Times New Roman" panose="02020603050405020304" pitchFamily="18" charset="0"/>
                <a:cs typeface="Times New Roman" panose="02020603050405020304" pitchFamily="18" charset="0"/>
              </a:rPr>
              <a:t>, Lili Jiang[2020] “</a:t>
            </a:r>
            <a:r>
              <a:rPr lang="en-IN" sz="2000" dirty="0" err="1">
                <a:latin typeface="Times New Roman" panose="02020603050405020304" pitchFamily="18" charset="0"/>
                <a:cs typeface="Times New Roman" panose="02020603050405020304" pitchFamily="18" charset="0"/>
              </a:rPr>
              <a:t>KBot</a:t>
            </a:r>
            <a:r>
              <a:rPr lang="en-IN" sz="2000" dirty="0">
                <a:latin typeface="Times New Roman" panose="02020603050405020304" pitchFamily="18" charset="0"/>
                <a:cs typeface="Times New Roman" panose="02020603050405020304" pitchFamily="18" charset="0"/>
              </a:rPr>
              <a:t>: A Knowledge Graph Based </a:t>
            </a:r>
            <a:r>
              <a:rPr lang="en-IN" sz="2000" dirty="0" err="1">
                <a:latin typeface="Times New Roman" panose="02020603050405020304" pitchFamily="18" charset="0"/>
                <a:cs typeface="Times New Roman" panose="02020603050405020304" pitchFamily="18" charset="0"/>
              </a:rPr>
              <a:t>ChatBot</a:t>
            </a:r>
            <a:r>
              <a:rPr lang="en-IN" sz="2000" dirty="0">
                <a:latin typeface="Times New Roman" panose="02020603050405020304" pitchFamily="18" charset="0"/>
                <a:cs typeface="Times New Roman" panose="02020603050405020304" pitchFamily="18" charset="0"/>
              </a:rPr>
              <a:t> for Natural Language Understanding Over Linked Data” IEEE Access DOI: 10.1109/ACCESS.2020.3016142</a:t>
            </a:r>
          </a:p>
          <a:p>
            <a:pPr algn="just">
              <a:lnSpc>
                <a:spcPct val="150000"/>
              </a:lnSpc>
            </a:pPr>
            <a:endParaRPr lang="en-US" sz="20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[11] Khang </a:t>
            </a:r>
            <a:r>
              <a:rPr lang="en-US" sz="2000" dirty="0" err="1">
                <a:latin typeface="Times New Roman" panose="02020603050405020304" pitchFamily="18" charset="0"/>
                <a:cs typeface="Times New Roman" panose="02020603050405020304" pitchFamily="18" charset="0"/>
              </a:rPr>
              <a:t>Nhut</a:t>
            </a:r>
            <a:r>
              <a:rPr lang="en-US" sz="2000" dirty="0">
                <a:latin typeface="Times New Roman" panose="02020603050405020304" pitchFamily="18" charset="0"/>
                <a:cs typeface="Times New Roman" panose="02020603050405020304" pitchFamily="18" charset="0"/>
              </a:rPr>
              <a:t> Lam, Loc Huu </a:t>
            </a:r>
            <a:r>
              <a:rPr lang="en-US" sz="2000" dirty="0" err="1">
                <a:latin typeface="Times New Roman" panose="02020603050405020304" pitchFamily="18" charset="0"/>
                <a:cs typeface="Times New Roman" panose="02020603050405020304" pitchFamily="18" charset="0"/>
              </a:rPr>
              <a:t>Nguy</a:t>
            </a:r>
            <a:r>
              <a:rPr lang="en-US" sz="2000" dirty="0">
                <a:latin typeface="Times New Roman" panose="02020603050405020304" pitchFamily="18" charset="0"/>
                <a:cs typeface="Times New Roman" panose="02020603050405020304" pitchFamily="18" charset="0"/>
              </a:rPr>
              <a:t>, Van Lam Le, Jugal Kalita[2023]: “</a:t>
            </a:r>
            <a:r>
              <a:rPr lang="en-US" sz="2000" i="0" dirty="0">
                <a:effectLst/>
                <a:latin typeface="Times New Roman" panose="02020603050405020304" pitchFamily="18" charset="0"/>
                <a:cs typeface="Times New Roman" panose="02020603050405020304" pitchFamily="18" charset="0"/>
              </a:rPr>
              <a:t>A Transformer-Based Educational Virtual Assistant Using </a:t>
            </a:r>
            <a:r>
              <a:rPr lang="en-US" sz="2000" i="0" dirty="0" err="1">
                <a:effectLst/>
                <a:latin typeface="Times New Roman" panose="02020603050405020304" pitchFamily="18" charset="0"/>
                <a:cs typeface="Times New Roman" panose="02020603050405020304" pitchFamily="18" charset="0"/>
              </a:rPr>
              <a:t>Diacriticized</a:t>
            </a:r>
            <a:r>
              <a:rPr lang="en-US" sz="2000" i="0" dirty="0">
                <a:effectLst/>
                <a:latin typeface="Times New Roman" panose="02020603050405020304" pitchFamily="18" charset="0"/>
                <a:cs typeface="Times New Roman" panose="02020603050405020304" pitchFamily="18" charset="0"/>
              </a:rPr>
              <a:t> Latin Script”</a:t>
            </a:r>
            <a:r>
              <a:rPr lang="en-US" sz="2000" b="1" i="0" dirty="0">
                <a:effectLst/>
                <a:latin typeface="HelveticaNeue Regular"/>
              </a:rPr>
              <a:t> </a:t>
            </a:r>
            <a:r>
              <a:rPr lang="en-IN" sz="2000" b="0" i="0" dirty="0">
                <a:effectLst/>
                <a:latin typeface="Times New Roman" panose="02020603050405020304" pitchFamily="18" charset="0"/>
                <a:cs typeface="Times New Roman" panose="02020603050405020304" pitchFamily="18" charset="0"/>
              </a:rPr>
              <a:t>IEEE Access </a:t>
            </a:r>
            <a:r>
              <a:rPr lang="en-IN" sz="2000" i="0" dirty="0">
                <a:effectLst/>
                <a:latin typeface="Times New Roman" panose="02020603050405020304" pitchFamily="18" charset="0"/>
                <a:cs typeface="Times New Roman" panose="02020603050405020304" pitchFamily="18" charset="0"/>
              </a:rPr>
              <a:t>DOI: </a:t>
            </a:r>
            <a:r>
              <a:rPr lang="en-IN" sz="2000" b="0" i="0" dirty="0">
                <a:effectLst/>
                <a:latin typeface="Times New Roman" panose="02020603050405020304" pitchFamily="18" charset="0"/>
                <a:cs typeface="Times New Roman" panose="02020603050405020304" pitchFamily="18" charset="0"/>
              </a:rPr>
              <a:t>10.1109/ACCESS.2023.3307635</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[12] Girija </a:t>
            </a:r>
            <a:r>
              <a:rPr lang="en-US" sz="2000" dirty="0" err="1">
                <a:latin typeface="Times New Roman" panose="02020603050405020304" pitchFamily="18" charset="0"/>
                <a:cs typeface="Times New Roman" panose="02020603050405020304" pitchFamily="18" charset="0"/>
              </a:rPr>
              <a:t>Attigeri</a:t>
            </a:r>
            <a:r>
              <a:rPr lang="en-US" sz="2000" dirty="0">
                <a:latin typeface="Times New Roman" panose="02020603050405020304" pitchFamily="18" charset="0"/>
                <a:cs typeface="Times New Roman" panose="02020603050405020304" pitchFamily="18" charset="0"/>
              </a:rPr>
              <a:t>, Ankit Agrawal, Sucheta V. </a:t>
            </a:r>
            <a:r>
              <a:rPr lang="en-US" sz="2000" dirty="0" err="1">
                <a:latin typeface="Times New Roman" panose="02020603050405020304" pitchFamily="18" charset="0"/>
                <a:cs typeface="Times New Roman" panose="02020603050405020304" pitchFamily="18" charset="0"/>
              </a:rPr>
              <a:t>Kolekar</a:t>
            </a:r>
            <a:r>
              <a:rPr lang="en-US" sz="2000" dirty="0">
                <a:latin typeface="Times New Roman" panose="02020603050405020304" pitchFamily="18" charset="0"/>
                <a:cs typeface="Times New Roman" panose="02020603050405020304" pitchFamily="18" charset="0"/>
              </a:rPr>
              <a:t>[2024]: “</a:t>
            </a:r>
            <a:r>
              <a:rPr lang="en-US" sz="2000" i="0" dirty="0">
                <a:effectLst/>
                <a:latin typeface="Times New Roman" panose="02020603050405020304" pitchFamily="18" charset="0"/>
                <a:cs typeface="Times New Roman" panose="02020603050405020304" pitchFamily="18" charset="0"/>
              </a:rPr>
              <a:t>Advanced NLP Models for Technical University Information Chatbots: Development and Comparative Analysis”</a:t>
            </a: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IEEE Access </a:t>
            </a:r>
            <a:r>
              <a:rPr lang="en-IN" sz="2000" i="0" dirty="0">
                <a:solidFill>
                  <a:srgbClr val="333333"/>
                </a:solidFill>
                <a:effectLst/>
                <a:latin typeface="Times New Roman" panose="02020603050405020304" pitchFamily="18" charset="0"/>
                <a:cs typeface="Times New Roman" panose="02020603050405020304" pitchFamily="18" charset="0"/>
              </a:rPr>
              <a:t>DOI: </a:t>
            </a:r>
            <a:r>
              <a:rPr lang="en-IN" sz="2000" b="0" i="0" strike="noStrike" dirty="0">
                <a:effectLst/>
                <a:latin typeface="Times New Roman" panose="02020603050405020304" pitchFamily="18" charset="0"/>
                <a:cs typeface="Times New Roman" panose="02020603050405020304" pitchFamily="18" charset="0"/>
              </a:rPr>
              <a:t>10.1109/ACCESS.2024.3368382</a:t>
            </a:r>
            <a:endParaRPr lang="en-US" sz="2000" dirty="0">
              <a:latin typeface="Times New Roman" panose="02020603050405020304" pitchFamily="18" charset="0"/>
              <a:cs typeface="Times New Roman" panose="02020603050405020304" pitchFamily="18" charset="0"/>
            </a:endParaRPr>
          </a:p>
        </p:txBody>
      </p:sp>
      <p:sp>
        <p:nvSpPr>
          <p:cNvPr id="5" name="Date Placeholder 10">
            <a:extLst>
              <a:ext uri="{FF2B5EF4-FFF2-40B4-BE49-F238E27FC236}">
                <a16:creationId xmlns:a16="http://schemas.microsoft.com/office/drawing/2014/main" id="{83AC983C-BF5E-956B-68FB-DCB44F6907C3}"/>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2" name="Footer Placeholder 10">
            <a:extLst>
              <a:ext uri="{FF2B5EF4-FFF2-40B4-BE49-F238E27FC236}">
                <a16:creationId xmlns:a16="http://schemas.microsoft.com/office/drawing/2014/main" id="{BEDB36E2-3D13-A483-F379-7C4307BA56D9}"/>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3466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1C5704-E7F3-59C2-978A-FD0016A08E33}"/>
              </a:ext>
            </a:extLst>
          </p:cNvPr>
          <p:cNvSpPr>
            <a:spLocks noGrp="1"/>
          </p:cNvSpPr>
          <p:nvPr>
            <p:ph type="sldNum" sz="quarter" idx="12"/>
          </p:nvPr>
        </p:nvSpPr>
        <p:spPr/>
        <p:txBody>
          <a:bodyPr/>
          <a:lstStyle/>
          <a:p>
            <a:fld id="{AE5629FF-3FC9-4ED2-8167-F1E9CD28EC76}" type="slidenum">
              <a:rPr lang="en-IN" smtClean="0"/>
              <a:pPr/>
              <a:t>53</a:t>
            </a:fld>
            <a:endParaRPr lang="en-IN"/>
          </a:p>
        </p:txBody>
      </p:sp>
      <p:sp>
        <p:nvSpPr>
          <p:cNvPr id="9" name="TextBox 8">
            <a:extLst>
              <a:ext uri="{FF2B5EF4-FFF2-40B4-BE49-F238E27FC236}">
                <a16:creationId xmlns:a16="http://schemas.microsoft.com/office/drawing/2014/main" id="{9E5FE845-FAAC-570E-C5DF-FC713316773E}"/>
              </a:ext>
            </a:extLst>
          </p:cNvPr>
          <p:cNvSpPr txBox="1"/>
          <p:nvPr/>
        </p:nvSpPr>
        <p:spPr>
          <a:xfrm>
            <a:off x="838200" y="1029501"/>
            <a:ext cx="10590320" cy="4905445"/>
          </a:xfrm>
          <a:prstGeom prst="rect">
            <a:avLst/>
          </a:prstGeom>
          <a:noFill/>
        </p:spPr>
        <p:txBody>
          <a:bodyPr wrap="square">
            <a:spAutoFit/>
          </a:bodyPr>
          <a:lstStyle/>
          <a:p>
            <a:pPr lvl="0" algn="just">
              <a:lnSpc>
                <a:spcPct val="200000"/>
              </a:lnSpc>
              <a:spcAft>
                <a:spcPts val="1200"/>
              </a:spcAft>
              <a:tabLst>
                <a:tab pos="18034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WEB LINKS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270510" algn="l"/>
              </a:tabLst>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https://github.com/christianversloot/machine-learning-articles/blob/main/how-to-use-h5py-and-keras-to-train-with-data-from-hdf5-files.md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270510" algn="l"/>
              </a:tabLst>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https://realpython.com/build-a-chatbot-python-chatterbot/#step-2-begin-training-your-chatbot</a:t>
            </a:r>
            <a:endPar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270510" algn="l"/>
              </a:tabLst>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https://www.tutorialspoint.com/python_text_processing/python_text_translation.htm</a:t>
            </a:r>
            <a:endPar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270510" algn="l"/>
              </a:tabLst>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a:t>
            </a: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https://www.youtube.com/watch?v=70H_7C0kMbI</a:t>
            </a:r>
          </a:p>
          <a:p>
            <a:pPr marL="342900" lvl="0" indent="-342900" algn="just">
              <a:lnSpc>
                <a:spcPct val="150000"/>
              </a:lnSpc>
              <a:spcAft>
                <a:spcPts val="0"/>
              </a:spcAft>
              <a:buSzPts val="1000"/>
              <a:buFont typeface="Symbol" panose="05050102010706020507" pitchFamily="18" charset="2"/>
              <a:buChar char=""/>
              <a:tabLst>
                <a:tab pos="270510" algn="l"/>
              </a:tabLst>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https://www.youtube.com/watch?v=Jzv3G5iDLvw</a:t>
            </a:r>
            <a:endPar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270510" algn="l"/>
              </a:tabLst>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https://www.youtube.com/watch?v=rfHq9HVdRqw</a:t>
            </a:r>
            <a:endPar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270510" algn="l"/>
              </a:tabLst>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https://www.youtube.com/watch?v=uhtHS3-3PqQ&amp;t=4s</a:t>
            </a:r>
            <a:endPar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270510" algn="l"/>
              </a:tabLst>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https://www.geeksforgeeks.org/flask-role-based-access-control/</a:t>
            </a:r>
            <a:endPar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270510" algn="l"/>
              </a:tabLst>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https://sloboda-studio.com/blog/how-to-use-nlp-for-building-a-chatbot/</a:t>
            </a:r>
            <a:endParaRPr lang="en-US" sz="19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 name="Date Placeholder 10">
            <a:extLst>
              <a:ext uri="{FF2B5EF4-FFF2-40B4-BE49-F238E27FC236}">
                <a16:creationId xmlns:a16="http://schemas.microsoft.com/office/drawing/2014/main" id="{83AC983C-BF5E-956B-68FB-DCB44F6907C3}"/>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2" name="Footer Placeholder 10">
            <a:extLst>
              <a:ext uri="{FF2B5EF4-FFF2-40B4-BE49-F238E27FC236}">
                <a16:creationId xmlns:a16="http://schemas.microsoft.com/office/drawing/2014/main" id="{EA17A8D8-4852-CB15-6E10-EAB412EF71DE}"/>
              </a:ext>
            </a:extLst>
          </p:cNvPr>
          <p:cNvSpPr>
            <a:spLocks noGrp="1"/>
          </p:cNvSpPr>
          <p:nvPr>
            <p:ph type="ftr" sz="quarter" idx="11"/>
          </p:nvPr>
        </p:nvSpPr>
        <p:spPr>
          <a:xfrm>
            <a:off x="637718" y="6371264"/>
            <a:ext cx="7770460" cy="365125"/>
          </a:xfrm>
        </p:spPr>
        <p:txBody>
          <a:bodyPr/>
          <a:lstStyle/>
          <a:p>
            <a:pPr algn="l"/>
            <a:r>
              <a:rPr lang="en-US" sz="11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25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71365" y="136525"/>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itchFamily="18" charset="0"/>
              </a:rPr>
              <a:t>LITERATURE SURVEY</a:t>
            </a:r>
          </a:p>
        </p:txBody>
      </p:sp>
      <p:graphicFrame>
        <p:nvGraphicFramePr>
          <p:cNvPr id="9" name="Table 8"/>
          <p:cNvGraphicFramePr>
            <a:graphicFrameLocks noGrp="1"/>
          </p:cNvGraphicFramePr>
          <p:nvPr>
            <p:extLst>
              <p:ext uri="{D42A27DB-BD31-4B8C-83A1-F6EECF244321}">
                <p14:modId xmlns:p14="http://schemas.microsoft.com/office/powerpoint/2010/main" val="1362794438"/>
              </p:ext>
            </p:extLst>
          </p:nvPr>
        </p:nvGraphicFramePr>
        <p:xfrm>
          <a:off x="705035" y="1166846"/>
          <a:ext cx="10963921" cy="5084411"/>
        </p:xfrm>
        <a:graphic>
          <a:graphicData uri="http://schemas.openxmlformats.org/drawingml/2006/table">
            <a:tbl>
              <a:tblPr firstRow="1" bandRow="1">
                <a:tableStyleId>{EB344D84-9AFB-497E-A393-DC336BA19D2E}</a:tableStyleId>
              </a:tblPr>
              <a:tblGrid>
                <a:gridCol w="713316">
                  <a:extLst>
                    <a:ext uri="{9D8B030D-6E8A-4147-A177-3AD203B41FA5}">
                      <a16:colId xmlns:a16="http://schemas.microsoft.com/office/drawing/2014/main" val="20000"/>
                    </a:ext>
                  </a:extLst>
                </a:gridCol>
                <a:gridCol w="3712758">
                  <a:extLst>
                    <a:ext uri="{9D8B030D-6E8A-4147-A177-3AD203B41FA5}">
                      <a16:colId xmlns:a16="http://schemas.microsoft.com/office/drawing/2014/main" val="20001"/>
                    </a:ext>
                  </a:extLst>
                </a:gridCol>
                <a:gridCol w="3123238">
                  <a:extLst>
                    <a:ext uri="{9D8B030D-6E8A-4147-A177-3AD203B41FA5}">
                      <a16:colId xmlns:a16="http://schemas.microsoft.com/office/drawing/2014/main" val="20002"/>
                    </a:ext>
                  </a:extLst>
                </a:gridCol>
                <a:gridCol w="3414609">
                  <a:extLst>
                    <a:ext uri="{9D8B030D-6E8A-4147-A177-3AD203B41FA5}">
                      <a16:colId xmlns:a16="http://schemas.microsoft.com/office/drawing/2014/main" val="20003"/>
                    </a:ext>
                  </a:extLst>
                </a:gridCol>
              </a:tblGrid>
              <a:tr h="658438">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S. No</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Reference Paper Title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Purpose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Drawbacks</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355450">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AI and IoT for Sustainable Farming and Smart Agriculture</a:t>
                      </a: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The integration AI in Smart Sustainable Agriculture, highlighting challenges.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Challenges with data sharing, interoperability, </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impeding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effectiveness of SSA initiatives.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59858">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b="0" dirty="0">
                          <a:solidFill>
                            <a:srgbClr val="333333"/>
                          </a:solidFill>
                          <a:effectLst/>
                          <a:latin typeface="Times New Roman" panose="02020603050405020304" pitchFamily="18" charset="0"/>
                          <a:cs typeface="Times New Roman" panose="02020603050405020304" pitchFamily="18" charset="0"/>
                        </a:rPr>
                        <a: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Machine Learning in Precision Agriculture: A Survey on Trends, Applications and Evaluations Over Two Decades</a:t>
                      </a:r>
                      <a:r>
                        <a:rPr lang="en-US" sz="1600" b="0" dirty="0">
                          <a:solidFill>
                            <a:srgbClr val="333333"/>
                          </a:solidFill>
                          <a:effectLst/>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To invoke the Machine Learning Practices to Agriculture.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Misapplication of evaluation techniques, suggesting potential inefficiencies or inaccuracies in findings.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01592">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Digital Agriculture: Mapping Knowledge Structure and Trends</a:t>
                      </a: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dirty="0">
                          <a:latin typeface="Times New Roman" panose="02020603050405020304" pitchFamily="18" charset="0"/>
                          <a:cs typeface="Times New Roman" panose="02020603050405020304" pitchFamily="18" charset="0"/>
                        </a:rPr>
                        <a:t>To analyze the modern agriculture for web application designing.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Oversimplify the complexity of the field, potentially neglecting developments or variations across regions and disciplines.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Slide Number Placeholder 11"/>
          <p:cNvSpPr>
            <a:spLocks noGrp="1"/>
          </p:cNvSpPr>
          <p:nvPr>
            <p:ph type="sldNum" sz="quarter" idx="12"/>
          </p:nvPr>
        </p:nvSpPr>
        <p:spPr/>
        <p:txBody>
          <a:bodyPr/>
          <a:lstStyle/>
          <a:p>
            <a:fld id="{AE5629FF-3FC9-4ED2-8167-F1E9CD28EC76}" type="slidenum">
              <a:rPr lang="en-IN" smtClean="0"/>
              <a:pPr/>
              <a:t>6</a:t>
            </a:fld>
            <a:endParaRPr lang="en-IN"/>
          </a:p>
        </p:txBody>
      </p:sp>
      <p:sp>
        <p:nvSpPr>
          <p:cNvPr id="6" name="Date Placeholder 10">
            <a:extLst>
              <a:ext uri="{FF2B5EF4-FFF2-40B4-BE49-F238E27FC236}">
                <a16:creationId xmlns:a16="http://schemas.microsoft.com/office/drawing/2014/main" id="{D8687098-58C5-E7A1-CA9C-FA28445DB670}"/>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3" name="Footer Placeholder 10">
            <a:extLst>
              <a:ext uri="{FF2B5EF4-FFF2-40B4-BE49-F238E27FC236}">
                <a16:creationId xmlns:a16="http://schemas.microsoft.com/office/drawing/2014/main" id="{A2D8B10E-7B0D-7BD4-2F46-483E5FCA236F}"/>
              </a:ext>
            </a:extLst>
          </p:cNvPr>
          <p:cNvSpPr>
            <a:spLocks noGrp="1"/>
          </p:cNvSpPr>
          <p:nvPr>
            <p:ph type="ftr" sz="quarter" idx="11"/>
          </p:nvPr>
        </p:nvSpPr>
        <p:spPr>
          <a:xfrm>
            <a:off x="637718" y="6371264"/>
            <a:ext cx="7770460" cy="365125"/>
          </a:xfrm>
        </p:spPr>
        <p:txBody>
          <a:bodyPr/>
          <a:lstStyle/>
          <a:p>
            <a:pPr algn="l"/>
            <a:r>
              <a:rPr lang="en-US" sz="10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880337089"/>
              </p:ext>
            </p:extLst>
          </p:nvPr>
        </p:nvGraphicFramePr>
        <p:xfrm>
          <a:off x="603486" y="1245205"/>
          <a:ext cx="10999694" cy="5057706"/>
        </p:xfrm>
        <a:graphic>
          <a:graphicData uri="http://schemas.openxmlformats.org/drawingml/2006/table">
            <a:tbl>
              <a:tblPr firstRow="1" bandRow="1">
                <a:tableStyleId>{EB344D84-9AFB-497E-A393-DC336BA19D2E}</a:tableStyleId>
              </a:tblPr>
              <a:tblGrid>
                <a:gridCol w="699247">
                  <a:extLst>
                    <a:ext uri="{9D8B030D-6E8A-4147-A177-3AD203B41FA5}">
                      <a16:colId xmlns:a16="http://schemas.microsoft.com/office/drawing/2014/main" val="20000"/>
                    </a:ext>
                  </a:extLst>
                </a:gridCol>
                <a:gridCol w="3469341">
                  <a:extLst>
                    <a:ext uri="{9D8B030D-6E8A-4147-A177-3AD203B41FA5}">
                      <a16:colId xmlns:a16="http://schemas.microsoft.com/office/drawing/2014/main" val="20001"/>
                    </a:ext>
                  </a:extLst>
                </a:gridCol>
                <a:gridCol w="3711388">
                  <a:extLst>
                    <a:ext uri="{9D8B030D-6E8A-4147-A177-3AD203B41FA5}">
                      <a16:colId xmlns:a16="http://schemas.microsoft.com/office/drawing/2014/main" val="20002"/>
                    </a:ext>
                  </a:extLst>
                </a:gridCol>
                <a:gridCol w="3119718">
                  <a:extLst>
                    <a:ext uri="{9D8B030D-6E8A-4147-A177-3AD203B41FA5}">
                      <a16:colId xmlns:a16="http://schemas.microsoft.com/office/drawing/2014/main" val="20003"/>
                    </a:ext>
                  </a:extLst>
                </a:gridCol>
              </a:tblGrid>
              <a:tr h="603279">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S. No</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Reference Paper Title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Purpose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Drawbacks</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06883">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KBot</a:t>
                      </a:r>
                      <a:r>
                        <a:rPr lang="en-IN" sz="1600" dirty="0">
                          <a:latin typeface="Times New Roman" panose="02020603050405020304" pitchFamily="18" charset="0"/>
                          <a:cs typeface="Times New Roman" panose="02020603050405020304" pitchFamily="18" charset="0"/>
                        </a:rPr>
                        <a:t>: A Knowledge Graph Based Chatbot for Natural Language Understanding Over Linked Data</a:t>
                      </a: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Systematic review of machine learning applications in agriculture, addressing challenges, pitfalls, and proposing mitigation strategies.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It does not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scope, data quality issues, concerns regarding generalization, </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overlooking emerging trends</a:t>
                      </a: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33097">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Agro-Technological Systems in Traditional Agriculture Assistance: A Systematic Review</a:t>
                      </a: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This is integrating precision agriculture technologies into traditional farming.</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The drawback is cost of implementing precision agriculture technologies.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76809">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dirty="0">
                          <a:latin typeface="Times New Roman" panose="02020603050405020304" pitchFamily="18" charset="0"/>
                          <a:cs typeface="Times New Roman" panose="02020603050405020304" pitchFamily="18" charset="0"/>
                        </a:rPr>
                        <a: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Artificial Intelligence and Internet of Things for Sustainable Farming and Smart Agriculture</a:t>
                      </a:r>
                      <a:r>
                        <a:rPr lang="en-US" sz="1600" dirty="0">
                          <a:latin typeface="Times New Roman" panose="02020603050405020304" pitchFamily="18" charset="0"/>
                          <a:cs typeface="Times New Roman" panose="02020603050405020304" pitchFamily="18" charset="0"/>
                        </a:rPr>
                        <a:t>"</a:t>
                      </a:r>
                    </a:p>
                    <a:p>
                      <a:pPr algn="just">
                        <a:lnSpc>
                          <a:spcPct val="150000"/>
                        </a:lnSpc>
                      </a:pP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This is integration of AI and IoT technologies in Smart Sustainable Agriculture.</a:t>
                      </a:r>
                      <a:endParaRPr lang="en-US"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It does not support </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privacy/security concerns, cost barriers, technical complexity.</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Slide Number Placeholder 11"/>
          <p:cNvSpPr>
            <a:spLocks noGrp="1"/>
          </p:cNvSpPr>
          <p:nvPr>
            <p:ph type="sldNum" sz="quarter" idx="12"/>
          </p:nvPr>
        </p:nvSpPr>
        <p:spPr/>
        <p:txBody>
          <a:bodyPr/>
          <a:lstStyle/>
          <a:p>
            <a:fld id="{AE5629FF-3FC9-4ED2-8167-F1E9CD28EC76}" type="slidenum">
              <a:rPr lang="en-IN" smtClean="0"/>
              <a:pPr/>
              <a:t>7</a:t>
            </a:fld>
            <a:endParaRPr lang="en-IN"/>
          </a:p>
        </p:txBody>
      </p:sp>
      <p:sp>
        <p:nvSpPr>
          <p:cNvPr id="7" name="Title 1">
            <a:extLst>
              <a:ext uri="{FF2B5EF4-FFF2-40B4-BE49-F238E27FC236}">
                <a16:creationId xmlns:a16="http://schemas.microsoft.com/office/drawing/2014/main" id="{5BAD8032-0DB6-FA67-B57B-106C9BCCB5D7}"/>
              </a:ext>
            </a:extLst>
          </p:cNvPr>
          <p:cNvSpPr txBox="1">
            <a:spLocks/>
          </p:cNvSpPr>
          <p:nvPr/>
        </p:nvSpPr>
        <p:spPr>
          <a:xfrm>
            <a:off x="971365"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1">
                    <a:lumMod val="75000"/>
                  </a:schemeClr>
                </a:solidFill>
                <a:latin typeface="Book Antiqua" panose="02040602050305030304" pitchFamily="18" charset="0"/>
                <a:cs typeface="Times New Roman" pitchFamily="18" charset="0"/>
              </a:rPr>
              <a:t>LITERATURE SURVEY</a:t>
            </a:r>
          </a:p>
        </p:txBody>
      </p:sp>
      <p:sp>
        <p:nvSpPr>
          <p:cNvPr id="3" name="Date Placeholder 10">
            <a:extLst>
              <a:ext uri="{FF2B5EF4-FFF2-40B4-BE49-F238E27FC236}">
                <a16:creationId xmlns:a16="http://schemas.microsoft.com/office/drawing/2014/main" id="{38AC9FDC-94D7-410D-4EAD-19BFA87456F7}"/>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4" name="Footer Placeholder 10">
            <a:extLst>
              <a:ext uri="{FF2B5EF4-FFF2-40B4-BE49-F238E27FC236}">
                <a16:creationId xmlns:a16="http://schemas.microsoft.com/office/drawing/2014/main" id="{4A572DBF-C78D-D4A0-A5FA-982E2C236710}"/>
              </a:ext>
            </a:extLst>
          </p:cNvPr>
          <p:cNvSpPr>
            <a:spLocks noGrp="1"/>
          </p:cNvSpPr>
          <p:nvPr>
            <p:ph type="ftr" sz="quarter" idx="11"/>
          </p:nvPr>
        </p:nvSpPr>
        <p:spPr>
          <a:xfrm>
            <a:off x="637718" y="6371264"/>
            <a:ext cx="7770460" cy="365125"/>
          </a:xfrm>
        </p:spPr>
        <p:txBody>
          <a:bodyPr/>
          <a:lstStyle/>
          <a:p>
            <a:pPr algn="l"/>
            <a:r>
              <a:rPr lang="en-US" sz="10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002765757"/>
              </p:ext>
            </p:extLst>
          </p:nvPr>
        </p:nvGraphicFramePr>
        <p:xfrm>
          <a:off x="553408" y="1392605"/>
          <a:ext cx="11085184" cy="4570503"/>
        </p:xfrm>
        <a:graphic>
          <a:graphicData uri="http://schemas.openxmlformats.org/drawingml/2006/table">
            <a:tbl>
              <a:tblPr firstRow="1" bandRow="1">
                <a:tableStyleId>{EB344D84-9AFB-497E-A393-DC336BA19D2E}</a:tableStyleId>
              </a:tblPr>
              <a:tblGrid>
                <a:gridCol w="721487">
                  <a:extLst>
                    <a:ext uri="{9D8B030D-6E8A-4147-A177-3AD203B41FA5}">
                      <a16:colId xmlns:a16="http://schemas.microsoft.com/office/drawing/2014/main" val="20000"/>
                    </a:ext>
                  </a:extLst>
                </a:gridCol>
                <a:gridCol w="3470134">
                  <a:extLst>
                    <a:ext uri="{9D8B030D-6E8A-4147-A177-3AD203B41FA5}">
                      <a16:colId xmlns:a16="http://schemas.microsoft.com/office/drawing/2014/main" val="20001"/>
                    </a:ext>
                  </a:extLst>
                </a:gridCol>
                <a:gridCol w="3791423">
                  <a:extLst>
                    <a:ext uri="{9D8B030D-6E8A-4147-A177-3AD203B41FA5}">
                      <a16:colId xmlns:a16="http://schemas.microsoft.com/office/drawing/2014/main" val="20002"/>
                    </a:ext>
                  </a:extLst>
                </a:gridCol>
                <a:gridCol w="3102140">
                  <a:extLst>
                    <a:ext uri="{9D8B030D-6E8A-4147-A177-3AD203B41FA5}">
                      <a16:colId xmlns:a16="http://schemas.microsoft.com/office/drawing/2014/main" val="20003"/>
                    </a:ext>
                  </a:extLst>
                </a:gridCol>
              </a:tblGrid>
              <a:tr h="583854">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S. No</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Reference Paper Title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Purpose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Drawbacks</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361583">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Big Data and AI Revolution in Precision Agriculture: Survey and Challenges</a:t>
                      </a: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The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explore the applications and challenges of integrating big data and ICT in precision agriculture for sustainable development.</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It does not support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potential exacerbation of the digital divide.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86953">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t>
                      </a:r>
                      <a:r>
                        <a:rPr lang="en-US" sz="1600" i="0" dirty="0">
                          <a:effectLst/>
                          <a:latin typeface="Times New Roman" panose="02020603050405020304" pitchFamily="18" charset="0"/>
                          <a:cs typeface="Times New Roman" panose="02020603050405020304" pitchFamily="18" charset="0"/>
                        </a:rPr>
                        <a:t>A Conversation-Driven Approach for Chatbot Management</a:t>
                      </a: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In this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literature on chatbot management using innovative and conversation methods.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The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limited number of systematic reviews on conversation training.</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38113">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Machine Learning and Deep Learning for Plant Disease Classification and Detection</a:t>
                      </a: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This model’s main aim is to build a system that can help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for detecting and classifying plant diseases.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It has limitations and challenges associated in machine learning based disease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Slide Number Placeholder 11"/>
          <p:cNvSpPr>
            <a:spLocks noGrp="1"/>
          </p:cNvSpPr>
          <p:nvPr>
            <p:ph type="sldNum" sz="quarter" idx="12"/>
          </p:nvPr>
        </p:nvSpPr>
        <p:spPr/>
        <p:txBody>
          <a:bodyPr/>
          <a:lstStyle/>
          <a:p>
            <a:fld id="{AE5629FF-3FC9-4ED2-8167-F1E9CD28EC76}" type="slidenum">
              <a:rPr lang="en-IN" smtClean="0"/>
              <a:pPr/>
              <a:t>8</a:t>
            </a:fld>
            <a:endParaRPr lang="en-IN"/>
          </a:p>
        </p:txBody>
      </p:sp>
      <p:sp>
        <p:nvSpPr>
          <p:cNvPr id="7" name="Title 1">
            <a:extLst>
              <a:ext uri="{FF2B5EF4-FFF2-40B4-BE49-F238E27FC236}">
                <a16:creationId xmlns:a16="http://schemas.microsoft.com/office/drawing/2014/main" id="{2E6885C0-ED20-7FA7-6F90-1DC9035DFCFF}"/>
              </a:ext>
            </a:extLst>
          </p:cNvPr>
          <p:cNvSpPr>
            <a:spLocks noGrp="1"/>
          </p:cNvSpPr>
          <p:nvPr>
            <p:ph type="title"/>
          </p:nvPr>
        </p:nvSpPr>
        <p:spPr>
          <a:xfrm>
            <a:off x="971365" y="515708"/>
            <a:ext cx="10515600" cy="758367"/>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itchFamily="18" charset="0"/>
              </a:rPr>
              <a:t>LITERATURE SURVEY</a:t>
            </a:r>
          </a:p>
        </p:txBody>
      </p:sp>
      <p:sp>
        <p:nvSpPr>
          <p:cNvPr id="3" name="Date Placeholder 10">
            <a:extLst>
              <a:ext uri="{FF2B5EF4-FFF2-40B4-BE49-F238E27FC236}">
                <a16:creationId xmlns:a16="http://schemas.microsoft.com/office/drawing/2014/main" id="{198905EC-B61D-4FD0-6CB2-E471B0099AD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4" name="Footer Placeholder 10">
            <a:extLst>
              <a:ext uri="{FF2B5EF4-FFF2-40B4-BE49-F238E27FC236}">
                <a16:creationId xmlns:a16="http://schemas.microsoft.com/office/drawing/2014/main" id="{BCD863EC-B0ED-E347-3494-024422AA5261}"/>
              </a:ext>
            </a:extLst>
          </p:cNvPr>
          <p:cNvSpPr>
            <a:spLocks noGrp="1"/>
          </p:cNvSpPr>
          <p:nvPr>
            <p:ph type="ftr" sz="quarter" idx="11"/>
          </p:nvPr>
        </p:nvSpPr>
        <p:spPr>
          <a:xfrm>
            <a:off x="637718" y="6371264"/>
            <a:ext cx="7770460" cy="365125"/>
          </a:xfrm>
        </p:spPr>
        <p:txBody>
          <a:bodyPr/>
          <a:lstStyle/>
          <a:p>
            <a:pPr algn="l"/>
            <a:r>
              <a:rPr lang="en-US" sz="10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453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922737761"/>
              </p:ext>
            </p:extLst>
          </p:nvPr>
        </p:nvGraphicFramePr>
        <p:xfrm>
          <a:off x="560585" y="1462088"/>
          <a:ext cx="11070830" cy="4570503"/>
        </p:xfrm>
        <a:graphic>
          <a:graphicData uri="http://schemas.openxmlformats.org/drawingml/2006/table">
            <a:tbl>
              <a:tblPr firstRow="1" bandRow="1">
                <a:tableStyleId>{EB344D84-9AFB-497E-A393-DC336BA19D2E}</a:tableStyleId>
              </a:tblPr>
              <a:tblGrid>
                <a:gridCol w="672439">
                  <a:extLst>
                    <a:ext uri="{9D8B030D-6E8A-4147-A177-3AD203B41FA5}">
                      <a16:colId xmlns:a16="http://schemas.microsoft.com/office/drawing/2014/main" val="20000"/>
                    </a:ext>
                  </a:extLst>
                </a:gridCol>
                <a:gridCol w="3513755">
                  <a:extLst>
                    <a:ext uri="{9D8B030D-6E8A-4147-A177-3AD203B41FA5}">
                      <a16:colId xmlns:a16="http://schemas.microsoft.com/office/drawing/2014/main" val="20001"/>
                    </a:ext>
                  </a:extLst>
                </a:gridCol>
                <a:gridCol w="3786512">
                  <a:extLst>
                    <a:ext uri="{9D8B030D-6E8A-4147-A177-3AD203B41FA5}">
                      <a16:colId xmlns:a16="http://schemas.microsoft.com/office/drawing/2014/main" val="20002"/>
                    </a:ext>
                  </a:extLst>
                </a:gridCol>
                <a:gridCol w="3098124">
                  <a:extLst>
                    <a:ext uri="{9D8B030D-6E8A-4147-A177-3AD203B41FA5}">
                      <a16:colId xmlns:a16="http://schemas.microsoft.com/office/drawing/2014/main" val="20003"/>
                    </a:ext>
                  </a:extLst>
                </a:gridCol>
              </a:tblGrid>
              <a:tr h="583854">
                <a:tc>
                  <a:txBody>
                    <a:bodyPr/>
                    <a:lstStyle/>
                    <a:p>
                      <a:pPr algn="ctr">
                        <a:lnSpc>
                          <a:spcPct val="150000"/>
                        </a:lnSpc>
                      </a:pPr>
                      <a:r>
                        <a:rPr lang="en-US" sz="1550" dirty="0">
                          <a:latin typeface="Times New Roman" panose="02020603050405020304" pitchFamily="18" charset="0"/>
                          <a:cs typeface="Times New Roman" panose="02020603050405020304" pitchFamily="18" charset="0"/>
                        </a:rPr>
                        <a:t>S. No</a:t>
                      </a:r>
                      <a:endParaRPr lang="en-US" sz="155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550" dirty="0">
                          <a:latin typeface="Times New Roman" panose="02020603050405020304" pitchFamily="18" charset="0"/>
                          <a:cs typeface="Times New Roman" panose="02020603050405020304" pitchFamily="18" charset="0"/>
                        </a:rPr>
                        <a:t>Reference Paper Title</a:t>
                      </a:r>
                      <a:endParaRPr lang="en-US" sz="155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550" dirty="0">
                          <a:latin typeface="Times New Roman" panose="02020603050405020304" pitchFamily="18" charset="0"/>
                          <a:cs typeface="Times New Roman" panose="02020603050405020304" pitchFamily="18" charset="0"/>
                        </a:rPr>
                        <a:t>Purpose</a:t>
                      </a:r>
                      <a:endParaRPr lang="en-US" sz="155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550" dirty="0">
                          <a:latin typeface="Times New Roman" panose="02020603050405020304" pitchFamily="18" charset="0"/>
                          <a:cs typeface="Times New Roman" panose="02020603050405020304" pitchFamily="18" charset="0"/>
                        </a:rPr>
                        <a:t>Drawbacks</a:t>
                      </a:r>
                      <a:endParaRPr lang="en-US" sz="155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361583">
                <a:tc>
                  <a:txBody>
                    <a:bodyPr/>
                    <a:lstStyle/>
                    <a:p>
                      <a:pPr algn="ctr">
                        <a:lnSpc>
                          <a:spcPct val="150000"/>
                        </a:lnSpc>
                      </a:pPr>
                      <a:r>
                        <a:rPr lang="en-US" sz="1550"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50" dirty="0">
                          <a:latin typeface="Times New Roman" panose="02020603050405020304" pitchFamily="18" charset="0"/>
                          <a:cs typeface="Times New Roman" panose="02020603050405020304" pitchFamily="18" charset="0"/>
                        </a:rPr>
                        <a: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A Systematic Review on Monitoring and Advanced Control Strategies in Smart Agriculture</a:t>
                      </a:r>
                      <a:r>
                        <a:rPr lang="en-US" sz="155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This paper presents benefits of agricultural automation through various control strategies.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550" dirty="0">
                          <a:latin typeface="Times New Roman" panose="02020603050405020304" pitchFamily="18" charset="0"/>
                          <a:cs typeface="Times New Roman" panose="02020603050405020304" pitchFamily="18" charset="0"/>
                        </a:rPr>
                        <a:t>It doesn’t support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initial investment costs, technological complexity.</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86953">
                <a:tc>
                  <a:txBody>
                    <a:bodyPr/>
                    <a:lstStyle/>
                    <a:p>
                      <a:pPr algn="ctr">
                        <a:lnSpc>
                          <a:spcPct val="150000"/>
                        </a:lnSpc>
                      </a:pPr>
                      <a:r>
                        <a:rPr lang="en-US" sz="1550" dirty="0">
                          <a:latin typeface="Times New Roman" panose="02020603050405020304" pitchFamily="18" charset="0"/>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50" dirty="0">
                          <a:latin typeface="Times New Roman" panose="02020603050405020304" pitchFamily="18" charset="0"/>
                          <a:cs typeface="Times New Roman" panose="02020603050405020304" pitchFamily="18" charset="0"/>
                        </a:rPr>
                        <a: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A Comprehensive Review on Deep Learning Assisted Computer Vision for Smart Greenhouse Agriculture</a:t>
                      </a:r>
                      <a:r>
                        <a:rPr lang="en-US" sz="155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550" dirty="0">
                          <a:latin typeface="Times New Roman" panose="02020603050405020304" pitchFamily="18" charset="0"/>
                          <a:cs typeface="Times New Roman" panose="02020603050405020304" pitchFamily="18" charset="0"/>
                        </a:rPr>
                        <a:t>This paper presents </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deep learning-enabled computer vision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progress in smart greenhouse agriculture</a:t>
                      </a:r>
                      <a:r>
                        <a:rPr lang="en-US" sz="1800" b="0" i="0" kern="1200" dirty="0">
                          <a:solidFill>
                            <a:schemeClr val="dk1"/>
                          </a:solidFill>
                          <a:effectLst/>
                          <a:latin typeface="+mn-lt"/>
                          <a:ea typeface="+mn-ea"/>
                          <a:cs typeface="+mn-cs"/>
                        </a:rPr>
                        <a:t>.</a:t>
                      </a:r>
                      <a:endParaRPr lang="en-US" sz="155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dirty="0">
                          <a:latin typeface="Times New Roman" panose="02020603050405020304" pitchFamily="18" charset="0"/>
                          <a:cs typeface="Times New Roman" panose="02020603050405020304" pitchFamily="18" charset="0"/>
                        </a:rPr>
                        <a:t>It can </a:t>
                      </a:r>
                      <a:r>
                        <a:rPr lang="en-US" sz="1600" dirty="0">
                          <a:effectLst/>
                          <a:latin typeface="Times New Roman" panose="02020603050405020304" pitchFamily="18" charset="0"/>
                          <a:cs typeface="Times New Roman" panose="02020603050405020304" pitchFamily="18" charset="0"/>
                        </a:rPr>
                        <a:t>poses a challenge to the development and adaptation of deep learning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38113">
                <a:tc>
                  <a:txBody>
                    <a:bodyPr/>
                    <a:lstStyle/>
                    <a:p>
                      <a:pPr algn="ctr">
                        <a:lnSpc>
                          <a:spcPct val="150000"/>
                        </a:lnSpc>
                      </a:pPr>
                      <a:r>
                        <a:rPr lang="en-US" sz="1550" dirty="0">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50" dirty="0">
                          <a:latin typeface="Times New Roman" panose="02020603050405020304" pitchFamily="18" charset="0"/>
                          <a:cs typeface="Times New Roman" panose="02020603050405020304" pitchFamily="18" charset="0"/>
                        </a:rPr>
                        <a:t>"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Machine Learning Applications for Precision Agriculture: A Comprehensive Review</a:t>
                      </a:r>
                      <a:r>
                        <a:rPr lang="en-US" sz="155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550" dirty="0">
                          <a:latin typeface="Times New Roman" panose="02020603050405020304" pitchFamily="18" charset="0"/>
                          <a:cs typeface="Times New Roman" panose="02020603050405020304" pitchFamily="18" charset="0"/>
                        </a:rPr>
                        <a:t>In this paper,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highlight how machine learning and IoT technologies, through precision agriculture.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550" dirty="0">
                          <a:latin typeface="Times New Roman" panose="02020603050405020304" pitchFamily="18" charset="0"/>
                          <a:cs typeface="Times New Roman" panose="02020603050405020304" pitchFamily="18" charset="0"/>
                        </a:rPr>
                        <a:t>It doesn’t have </a:t>
                      </a:r>
                      <a:r>
                        <a:rPr lang="en-IN" sz="1600" b="0" i="0" kern="1200" dirty="0">
                          <a:solidFill>
                            <a:schemeClr val="dk1"/>
                          </a:solidFill>
                          <a:effectLst/>
                          <a:latin typeface="Times New Roman" panose="02020603050405020304" pitchFamily="18" charset="0"/>
                          <a:ea typeface="+mn-ea"/>
                          <a:cs typeface="Times New Roman" panose="02020603050405020304" pitchFamily="18" charset="0"/>
                        </a:rPr>
                        <a:t>data privacy and security,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utilization of large amounts of sensitive.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Slide Number Placeholder 11"/>
          <p:cNvSpPr>
            <a:spLocks noGrp="1"/>
          </p:cNvSpPr>
          <p:nvPr>
            <p:ph type="sldNum" sz="quarter" idx="12"/>
          </p:nvPr>
        </p:nvSpPr>
        <p:spPr/>
        <p:txBody>
          <a:bodyPr/>
          <a:lstStyle/>
          <a:p>
            <a:fld id="{AE5629FF-3FC9-4ED2-8167-F1E9CD28EC76}" type="slidenum">
              <a:rPr lang="en-IN" smtClean="0"/>
              <a:pPr/>
              <a:t>9</a:t>
            </a:fld>
            <a:endParaRPr lang="en-IN"/>
          </a:p>
        </p:txBody>
      </p:sp>
      <p:sp>
        <p:nvSpPr>
          <p:cNvPr id="7" name="Title 1">
            <a:extLst>
              <a:ext uri="{FF2B5EF4-FFF2-40B4-BE49-F238E27FC236}">
                <a16:creationId xmlns:a16="http://schemas.microsoft.com/office/drawing/2014/main" id="{2E6885C0-ED20-7FA7-6F90-1DC9035DFCFF}"/>
              </a:ext>
            </a:extLst>
          </p:cNvPr>
          <p:cNvSpPr>
            <a:spLocks noGrp="1"/>
          </p:cNvSpPr>
          <p:nvPr>
            <p:ph type="title"/>
          </p:nvPr>
        </p:nvSpPr>
        <p:spPr>
          <a:xfrm>
            <a:off x="1016188" y="557767"/>
            <a:ext cx="10515600" cy="885451"/>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itchFamily="18" charset="0"/>
              </a:rPr>
              <a:t>LITERATURE SURVEY</a:t>
            </a:r>
          </a:p>
        </p:txBody>
      </p:sp>
      <p:sp>
        <p:nvSpPr>
          <p:cNvPr id="3" name="Date Placeholder 10">
            <a:extLst>
              <a:ext uri="{FF2B5EF4-FFF2-40B4-BE49-F238E27FC236}">
                <a16:creationId xmlns:a16="http://schemas.microsoft.com/office/drawing/2014/main" id="{198905EC-B61D-4FD0-6CB2-E471B0099AD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Sunday, 31 March 2024</a:t>
            </a:fld>
            <a:endParaRPr lang="en-IN" dirty="0"/>
          </a:p>
        </p:txBody>
      </p:sp>
      <p:sp>
        <p:nvSpPr>
          <p:cNvPr id="4" name="Footer Placeholder 10">
            <a:extLst>
              <a:ext uri="{FF2B5EF4-FFF2-40B4-BE49-F238E27FC236}">
                <a16:creationId xmlns:a16="http://schemas.microsoft.com/office/drawing/2014/main" id="{B4AA0225-C83F-808B-C533-6FB192815ABC}"/>
              </a:ext>
            </a:extLst>
          </p:cNvPr>
          <p:cNvSpPr>
            <a:spLocks noGrp="1"/>
          </p:cNvSpPr>
          <p:nvPr>
            <p:ph type="ftr" sz="quarter" idx="11"/>
          </p:nvPr>
        </p:nvSpPr>
        <p:spPr>
          <a:xfrm>
            <a:off x="637718" y="6371264"/>
            <a:ext cx="7770460" cy="365125"/>
          </a:xfrm>
        </p:spPr>
        <p:txBody>
          <a:bodyPr/>
          <a:lstStyle/>
          <a:p>
            <a:pPr algn="l"/>
            <a:r>
              <a:rPr lang="en-US" sz="1000" dirty="0">
                <a:latin typeface="Times New Roman" panose="02020603050405020304" pitchFamily="18" charset="0"/>
                <a:cs typeface="Times New Roman" panose="02020603050405020304" pitchFamily="18" charset="0"/>
              </a:rPr>
              <a:t>FARMER’S TOUCH: Harnessing Technologies To Enhance Crop Production</a:t>
            </a:r>
            <a:r>
              <a:rPr lang="en-IN"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 Batch-No 07</a:t>
            </a:r>
            <a:endParaRPr lang="en-US" sz="1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5005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Foundry</Template>
  <TotalTime>4106</TotalTime>
  <Words>4609</Words>
  <Application>Microsoft Office PowerPoint</Application>
  <PresentationFormat>Widescreen</PresentationFormat>
  <Paragraphs>486</Paragraphs>
  <Slides>53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Arial</vt:lpstr>
      <vt:lpstr>Book Antiqua</vt:lpstr>
      <vt:lpstr>Calibri</vt:lpstr>
      <vt:lpstr>Calibri Light</vt:lpstr>
      <vt:lpstr>Californian FB</vt:lpstr>
      <vt:lpstr>Candara</vt:lpstr>
      <vt:lpstr>Constantia</vt:lpstr>
      <vt:lpstr>HelveticaNeue Regular</vt:lpstr>
      <vt:lpstr>StarSymbol</vt:lpstr>
      <vt:lpstr>Symbol</vt:lpstr>
      <vt:lpstr>Times New Roman</vt:lpstr>
      <vt:lpstr>Wingdings</vt:lpstr>
      <vt:lpstr>Office Theme</vt:lpstr>
      <vt:lpstr>PowerPoint Presentation</vt:lpstr>
      <vt:lpstr>                            CONTENTS</vt:lpstr>
      <vt:lpstr>ABSTRACT</vt:lpstr>
      <vt:lpstr>                                  INTRODUCTION</vt:lpstr>
      <vt:lpstr>AIM &amp; OBJECTIVE</vt:lpstr>
      <vt:lpstr>LITERATURE SURVEY</vt:lpstr>
      <vt:lpstr>PowerPoint Presentation</vt:lpstr>
      <vt:lpstr>LITERATURE SURVEY</vt:lpstr>
      <vt:lpstr>LITERATURE SURVEY</vt:lpstr>
      <vt:lpstr>Existing Systems:</vt:lpstr>
      <vt:lpstr>Proposed System:</vt:lpstr>
      <vt:lpstr>Advantages:</vt:lpstr>
      <vt:lpstr>                 SYSTEM REQUIREMENTS</vt:lpstr>
      <vt:lpstr>PROJECT FLOW</vt:lpstr>
      <vt:lpstr>PowerPoint Presentation</vt:lpstr>
      <vt:lpstr>PowerPoint Presentation</vt:lpstr>
      <vt:lpstr>ALGORITHMS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TABLE FOR STUDENT CONTRIBUTION </vt:lpstr>
      <vt:lpstr>REFERENCES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Missing Child Identification System using Deep Learning</dc:title>
  <dc:creator>PRATAP YAMPALLA</dc:creator>
  <cp:lastModifiedBy>Siri Hi</cp:lastModifiedBy>
  <cp:revision>218</cp:revision>
  <dcterms:created xsi:type="dcterms:W3CDTF">2021-07-06T10:32:00Z</dcterms:created>
  <dcterms:modified xsi:type="dcterms:W3CDTF">2024-03-31T06:10:36Z</dcterms:modified>
</cp:coreProperties>
</file>